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6" r:id="rId5"/>
    <p:sldMasterId id="2147483652" r:id="rId6"/>
  </p:sldMasterIdLst>
  <p:notesMasterIdLst>
    <p:notesMasterId r:id="rId20"/>
  </p:notesMasterIdLst>
  <p:sldIdLst>
    <p:sldId id="263" r:id="rId7"/>
    <p:sldId id="262" r:id="rId8"/>
    <p:sldId id="265" r:id="rId9"/>
    <p:sldId id="266" r:id="rId10"/>
    <p:sldId id="267" r:id="rId11"/>
    <p:sldId id="268" r:id="rId12"/>
    <p:sldId id="269" r:id="rId13"/>
    <p:sldId id="270" r:id="rId14"/>
    <p:sldId id="271" r:id="rId15"/>
    <p:sldId id="272" r:id="rId16"/>
    <p:sldId id="273" r:id="rId17"/>
    <p:sldId id="274" r:id="rId18"/>
    <p:sldId id="264" r:id="rId1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BCDC"/>
    <a:srgbClr val="134070"/>
    <a:srgbClr val="6084AC"/>
    <a:srgbClr val="2D438B"/>
    <a:srgbClr val="42AB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8"/>
    <p:restoredTop sz="94664"/>
  </p:normalViewPr>
  <p:slideViewPr>
    <p:cSldViewPr snapToGrid="0" snapToObjects="1">
      <p:cViewPr varScale="1">
        <p:scale>
          <a:sx n="148" d="100"/>
          <a:sy n="148" d="100"/>
        </p:scale>
        <p:origin x="216"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2ECD53-1482-4133-B68F-256798D0ADE1}" type="datetimeFigureOut">
              <a:rPr lang="en-US" smtClean="0"/>
              <a:t>7/10/24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27B5DB-C1F7-485D-9393-94FBE3CCADDE}" type="slidenum">
              <a:rPr lang="en-US" smtClean="0"/>
              <a:t>‹Nº›</a:t>
            </a:fld>
            <a:endParaRPr lang="en-US"/>
          </a:p>
        </p:txBody>
      </p:sp>
    </p:spTree>
    <p:extLst>
      <p:ext uri="{BB962C8B-B14F-4D97-AF65-F5344CB8AC3E}">
        <p14:creationId xmlns:p14="http://schemas.microsoft.com/office/powerpoint/2010/main" val="152668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27B5DB-C1F7-485D-9393-94FBE3CCADDE}" type="slidenum">
              <a:rPr lang="en-US" smtClean="0"/>
              <a:t>4</a:t>
            </a:fld>
            <a:endParaRPr lang="en-US"/>
          </a:p>
        </p:txBody>
      </p:sp>
    </p:spTree>
    <p:extLst>
      <p:ext uri="{BB962C8B-B14F-4D97-AF65-F5344CB8AC3E}">
        <p14:creationId xmlns:p14="http://schemas.microsoft.com/office/powerpoint/2010/main" val="3616148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27B5DB-C1F7-485D-9393-94FBE3CCADDE}" type="slidenum">
              <a:rPr lang="en-US" smtClean="0"/>
              <a:t>5</a:t>
            </a:fld>
            <a:endParaRPr lang="en-US"/>
          </a:p>
        </p:txBody>
      </p:sp>
    </p:spTree>
    <p:extLst>
      <p:ext uri="{BB962C8B-B14F-4D97-AF65-F5344CB8AC3E}">
        <p14:creationId xmlns:p14="http://schemas.microsoft.com/office/powerpoint/2010/main" val="617997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27B5DB-C1F7-485D-9393-94FBE3CCADDE}" type="slidenum">
              <a:rPr lang="en-US" smtClean="0"/>
              <a:t>7</a:t>
            </a:fld>
            <a:endParaRPr lang="en-US"/>
          </a:p>
        </p:txBody>
      </p:sp>
    </p:spTree>
    <p:extLst>
      <p:ext uri="{BB962C8B-B14F-4D97-AF65-F5344CB8AC3E}">
        <p14:creationId xmlns:p14="http://schemas.microsoft.com/office/powerpoint/2010/main" val="580257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 title">
    <p:spTree>
      <p:nvGrpSpPr>
        <p:cNvPr id="1" name=""/>
        <p:cNvGrpSpPr/>
        <p:nvPr/>
      </p:nvGrpSpPr>
      <p:grpSpPr>
        <a:xfrm>
          <a:off x="0" y="0"/>
          <a:ext cx="0" cy="0"/>
          <a:chOff x="0" y="0"/>
          <a:chExt cx="0" cy="0"/>
        </a:xfrm>
      </p:grpSpPr>
      <p:sp>
        <p:nvSpPr>
          <p:cNvPr id="16" name="Marcador de texto 15">
            <a:extLst>
              <a:ext uri="{FF2B5EF4-FFF2-40B4-BE49-F238E27FC236}">
                <a16:creationId xmlns:a16="http://schemas.microsoft.com/office/drawing/2014/main" id="{DF05B232-91EA-B813-5654-D51BC6A00D4C}"/>
              </a:ext>
            </a:extLst>
          </p:cNvPr>
          <p:cNvSpPr>
            <a:spLocks noGrp="1"/>
          </p:cNvSpPr>
          <p:nvPr>
            <p:ph type="body" sz="quarter" idx="11" hasCustomPrompt="1"/>
          </p:nvPr>
        </p:nvSpPr>
        <p:spPr>
          <a:xfrm>
            <a:off x="791123" y="2626819"/>
            <a:ext cx="10609755" cy="442202"/>
          </a:xfrm>
          <a:prstGeom prst="rect">
            <a:avLst/>
          </a:prstGeom>
        </p:spPr>
        <p:txBody>
          <a:bodyPr/>
          <a:lstStyle>
            <a:lvl1pPr marL="0" indent="0" algn="ctr">
              <a:buNone/>
              <a:defRPr b="1" i="0">
                <a:solidFill>
                  <a:srgbClr val="134070"/>
                </a:solidFill>
                <a:latin typeface="Tahoma" panose="020B0604030504040204" pitchFamily="34" charset="0"/>
                <a:ea typeface="Tahoma" panose="020B0604030504040204" pitchFamily="34" charset="0"/>
                <a:cs typeface="Tahoma" panose="020B0604030504040204" pitchFamily="34" charset="0"/>
              </a:defRPr>
            </a:lvl1pPr>
          </a:lstStyle>
          <a:p>
            <a:pPr lvl="0"/>
            <a:r>
              <a:rPr lang="es-ES_tradnl" dirty="0"/>
              <a:t>TITLE OF THE DOCUMENT</a:t>
            </a:r>
          </a:p>
        </p:txBody>
      </p:sp>
      <p:sp>
        <p:nvSpPr>
          <p:cNvPr id="17" name="Marcador de texto 15">
            <a:extLst>
              <a:ext uri="{FF2B5EF4-FFF2-40B4-BE49-F238E27FC236}">
                <a16:creationId xmlns:a16="http://schemas.microsoft.com/office/drawing/2014/main" id="{FD42C6F8-8684-03A1-4D45-3DAEC971D9F4}"/>
              </a:ext>
            </a:extLst>
          </p:cNvPr>
          <p:cNvSpPr>
            <a:spLocks noGrp="1"/>
          </p:cNvSpPr>
          <p:nvPr>
            <p:ph type="body" sz="quarter" idx="12" hasCustomPrompt="1"/>
          </p:nvPr>
        </p:nvSpPr>
        <p:spPr>
          <a:xfrm>
            <a:off x="791122" y="3429000"/>
            <a:ext cx="10609755" cy="442202"/>
          </a:xfrm>
          <a:prstGeom prst="rect">
            <a:avLst/>
          </a:prstGeom>
        </p:spPr>
        <p:txBody>
          <a:bodyPr/>
          <a:lstStyle>
            <a:lvl1pPr marL="0" indent="0" algn="ctr">
              <a:buNone/>
              <a:defRPr sz="2000" b="0" i="0">
                <a:latin typeface="Tahoma" panose="020B0604030504040204" pitchFamily="34" charset="0"/>
                <a:ea typeface="Tahoma" panose="020B0604030504040204" pitchFamily="34" charset="0"/>
                <a:cs typeface="Tahoma" panose="020B0604030504040204" pitchFamily="34" charset="0"/>
              </a:defRPr>
            </a:lvl1pPr>
          </a:lstStyle>
          <a:p>
            <a:pPr lvl="0"/>
            <a:r>
              <a:rPr lang="es-ES_tradnl" dirty="0" err="1"/>
              <a:t>Subtitle</a:t>
            </a:r>
            <a:r>
              <a:rPr lang="es-ES_tradnl" dirty="0"/>
              <a:t> </a:t>
            </a:r>
            <a:r>
              <a:rPr lang="es-ES_tradnl" dirty="0" err="1"/>
              <a:t>if</a:t>
            </a:r>
            <a:r>
              <a:rPr lang="es-ES_tradnl" dirty="0"/>
              <a:t> </a:t>
            </a:r>
            <a:r>
              <a:rPr lang="es-ES_tradnl" dirty="0" err="1"/>
              <a:t>needed</a:t>
            </a:r>
            <a:endParaRPr lang="es-ES_tradnl" dirty="0"/>
          </a:p>
        </p:txBody>
      </p:sp>
      <p:sp>
        <p:nvSpPr>
          <p:cNvPr id="18" name="Marcador de texto 15">
            <a:extLst>
              <a:ext uri="{FF2B5EF4-FFF2-40B4-BE49-F238E27FC236}">
                <a16:creationId xmlns:a16="http://schemas.microsoft.com/office/drawing/2014/main" id="{79D51240-B891-42D8-67EF-9A4C0D67992D}"/>
              </a:ext>
            </a:extLst>
          </p:cNvPr>
          <p:cNvSpPr>
            <a:spLocks noGrp="1"/>
          </p:cNvSpPr>
          <p:nvPr>
            <p:ph type="body" sz="quarter" idx="13" hasCustomPrompt="1"/>
          </p:nvPr>
        </p:nvSpPr>
        <p:spPr>
          <a:xfrm>
            <a:off x="4646995" y="4090767"/>
            <a:ext cx="2898008" cy="442202"/>
          </a:xfrm>
          <a:prstGeom prst="rect">
            <a:avLst/>
          </a:prstGeom>
        </p:spPr>
        <p:txBody>
          <a:bodyPr/>
          <a:lstStyle>
            <a:lvl1pPr marL="0" indent="0" algn="ctr">
              <a:buNone/>
              <a:defRPr sz="1800" b="0" i="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lvl="0"/>
            <a:r>
              <a:rPr lang="es-ES_tradnl" dirty="0"/>
              <a:t>Place, </a:t>
            </a:r>
            <a:r>
              <a:rPr lang="es-ES_tradnl" dirty="0" err="1"/>
              <a:t>day</a:t>
            </a:r>
            <a:r>
              <a:rPr lang="es-ES_tradnl" dirty="0"/>
              <a:t>/</a:t>
            </a:r>
            <a:r>
              <a:rPr lang="es-ES_tradnl" dirty="0" err="1"/>
              <a:t>Month</a:t>
            </a:r>
            <a:r>
              <a:rPr lang="es-ES_tradnl" dirty="0"/>
              <a:t>/</a:t>
            </a:r>
            <a:r>
              <a:rPr lang="es-ES_tradnl" dirty="0" err="1"/>
              <a:t>year</a:t>
            </a:r>
            <a:endParaRPr lang="es-ES_tradnl" dirty="0"/>
          </a:p>
        </p:txBody>
      </p:sp>
      <p:sp>
        <p:nvSpPr>
          <p:cNvPr id="6" name="Marcador de texto 15">
            <a:extLst>
              <a:ext uri="{FF2B5EF4-FFF2-40B4-BE49-F238E27FC236}">
                <a16:creationId xmlns:a16="http://schemas.microsoft.com/office/drawing/2014/main" id="{C3425AD7-8271-5A61-FE53-D0DED699301D}"/>
              </a:ext>
            </a:extLst>
          </p:cNvPr>
          <p:cNvSpPr>
            <a:spLocks noGrp="1"/>
          </p:cNvSpPr>
          <p:nvPr>
            <p:ph type="body" sz="quarter" idx="14" hasCustomPrompt="1"/>
          </p:nvPr>
        </p:nvSpPr>
        <p:spPr>
          <a:xfrm>
            <a:off x="6029808" y="5919804"/>
            <a:ext cx="5371070" cy="288000"/>
          </a:xfrm>
          <a:prstGeom prst="rect">
            <a:avLst/>
          </a:prstGeom>
        </p:spPr>
        <p:txBody>
          <a:bodyPr/>
          <a:lstStyle>
            <a:lvl1pPr marL="0" indent="0" algn="r">
              <a:buNone/>
              <a:defRPr sz="1800" b="0" i="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lvl="0"/>
            <a:r>
              <a:rPr lang="es-ES_tradnl" dirty="0" err="1"/>
              <a:t>Author</a:t>
            </a:r>
            <a:endParaRPr lang="es-ES_tradnl" dirty="0"/>
          </a:p>
        </p:txBody>
      </p:sp>
      <p:sp>
        <p:nvSpPr>
          <p:cNvPr id="7" name="Marcador de texto 15">
            <a:extLst>
              <a:ext uri="{FF2B5EF4-FFF2-40B4-BE49-F238E27FC236}">
                <a16:creationId xmlns:a16="http://schemas.microsoft.com/office/drawing/2014/main" id="{0DDDAEB8-B5A5-E72E-C129-415DF30BDA67}"/>
              </a:ext>
            </a:extLst>
          </p:cNvPr>
          <p:cNvSpPr>
            <a:spLocks noGrp="1"/>
          </p:cNvSpPr>
          <p:nvPr>
            <p:ph type="body" sz="quarter" idx="15" hasCustomPrompt="1"/>
          </p:nvPr>
        </p:nvSpPr>
        <p:spPr>
          <a:xfrm>
            <a:off x="6029809" y="6251741"/>
            <a:ext cx="5371070" cy="288000"/>
          </a:xfrm>
          <a:prstGeom prst="rect">
            <a:avLst/>
          </a:prstGeom>
        </p:spPr>
        <p:txBody>
          <a:bodyPr/>
          <a:lstStyle>
            <a:lvl1pPr marL="0" indent="0" algn="r">
              <a:buNone/>
              <a:defRPr sz="1800" b="0" i="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lvl="0"/>
            <a:r>
              <a:rPr lang="es-ES_tradnl" dirty="0" err="1"/>
              <a:t>Contact</a:t>
            </a:r>
            <a:r>
              <a:rPr lang="es-ES_tradnl" dirty="0"/>
              <a:t> email</a:t>
            </a:r>
          </a:p>
        </p:txBody>
      </p:sp>
    </p:spTree>
    <p:extLst>
      <p:ext uri="{BB962C8B-B14F-4D97-AF65-F5344CB8AC3E}">
        <p14:creationId xmlns:p14="http://schemas.microsoft.com/office/powerpoint/2010/main" val="75002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0" name="Marcador de texto 9">
            <a:extLst>
              <a:ext uri="{FF2B5EF4-FFF2-40B4-BE49-F238E27FC236}">
                <a16:creationId xmlns:a16="http://schemas.microsoft.com/office/drawing/2014/main" id="{B695796F-8ADA-F8B6-852D-82364292A8B1}"/>
              </a:ext>
            </a:extLst>
          </p:cNvPr>
          <p:cNvSpPr>
            <a:spLocks noGrp="1"/>
          </p:cNvSpPr>
          <p:nvPr>
            <p:ph type="body" sz="quarter" idx="10" hasCustomPrompt="1"/>
          </p:nvPr>
        </p:nvSpPr>
        <p:spPr>
          <a:xfrm>
            <a:off x="2133601" y="285902"/>
            <a:ext cx="9677040" cy="388337"/>
          </a:xfrm>
          <a:prstGeom prst="rect">
            <a:avLst/>
          </a:prstGeom>
        </p:spPr>
        <p:txBody>
          <a:bodyPr/>
          <a:lstStyle>
            <a:lvl1pPr marL="0" indent="0">
              <a:buNone/>
              <a:defRPr sz="2400" b="1" i="0">
                <a:solidFill>
                  <a:srgbClr val="134070"/>
                </a:solidFill>
                <a:latin typeface="Tahoma" panose="020B0604030504040204" pitchFamily="34" charset="0"/>
                <a:ea typeface="Tahoma" panose="020B0604030504040204" pitchFamily="34" charset="0"/>
                <a:cs typeface="Tahoma" panose="020B0604030504040204" pitchFamily="34" charset="0"/>
              </a:defRPr>
            </a:lvl1pPr>
          </a:lstStyle>
          <a:p>
            <a:pPr lvl="0"/>
            <a:r>
              <a:rPr lang="es-ES_tradnl" dirty="0"/>
              <a:t>TITLE OF THE SLIDE</a:t>
            </a:r>
          </a:p>
        </p:txBody>
      </p:sp>
      <p:sp>
        <p:nvSpPr>
          <p:cNvPr id="11" name="Marcador de texto 9">
            <a:extLst>
              <a:ext uri="{FF2B5EF4-FFF2-40B4-BE49-F238E27FC236}">
                <a16:creationId xmlns:a16="http://schemas.microsoft.com/office/drawing/2014/main" id="{0A84C197-66D0-120D-9ACE-F9F1906B4AF0}"/>
              </a:ext>
            </a:extLst>
          </p:cNvPr>
          <p:cNvSpPr>
            <a:spLocks noGrp="1"/>
          </p:cNvSpPr>
          <p:nvPr>
            <p:ph type="body" sz="quarter" idx="11" hasCustomPrompt="1"/>
          </p:nvPr>
        </p:nvSpPr>
        <p:spPr>
          <a:xfrm>
            <a:off x="1690255" y="942110"/>
            <a:ext cx="10120385" cy="5084618"/>
          </a:xfrm>
          <a:prstGeom prst="rect">
            <a:avLst/>
          </a:prstGeom>
        </p:spPr>
        <p:txBody>
          <a:bodyPr/>
          <a:lstStyle>
            <a:lvl1pPr marL="0" indent="0">
              <a:buNone/>
              <a:defRPr sz="2400" b="0" i="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s-ES_tradnl" dirty="0" err="1"/>
              <a:t>Insert</a:t>
            </a:r>
            <a:r>
              <a:rPr lang="es-ES_tradnl" dirty="0"/>
              <a:t> </a:t>
            </a:r>
            <a:r>
              <a:rPr lang="es-ES_tradnl" dirty="0" err="1"/>
              <a:t>your</a:t>
            </a:r>
            <a:r>
              <a:rPr lang="es-ES_tradnl" dirty="0"/>
              <a:t> </a:t>
            </a:r>
            <a:r>
              <a:rPr lang="es-ES_tradnl" dirty="0" err="1"/>
              <a:t>text</a:t>
            </a:r>
            <a:r>
              <a:rPr lang="es-ES_tradnl" dirty="0"/>
              <a:t> </a:t>
            </a:r>
            <a:r>
              <a:rPr lang="es-ES_tradnl" dirty="0" err="1"/>
              <a:t>here</a:t>
            </a:r>
            <a:endParaRPr lang="es-ES_tradnl" dirty="0"/>
          </a:p>
        </p:txBody>
      </p:sp>
    </p:spTree>
    <p:extLst>
      <p:ext uri="{BB962C8B-B14F-4D97-AF65-F5344CB8AC3E}">
        <p14:creationId xmlns:p14="http://schemas.microsoft.com/office/powerpoint/2010/main" val="1243093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st slide / bye">
    <p:spTree>
      <p:nvGrpSpPr>
        <p:cNvPr id="1" name=""/>
        <p:cNvGrpSpPr/>
        <p:nvPr/>
      </p:nvGrpSpPr>
      <p:grpSpPr>
        <a:xfrm>
          <a:off x="0" y="0"/>
          <a:ext cx="0" cy="0"/>
          <a:chOff x="0" y="0"/>
          <a:chExt cx="0" cy="0"/>
        </a:xfrm>
      </p:grpSpPr>
      <p:sp>
        <p:nvSpPr>
          <p:cNvPr id="2" name="Marcador de texto 15">
            <a:extLst>
              <a:ext uri="{FF2B5EF4-FFF2-40B4-BE49-F238E27FC236}">
                <a16:creationId xmlns:a16="http://schemas.microsoft.com/office/drawing/2014/main" id="{A11DBDC3-7406-B2FF-7A94-B96F42599F9C}"/>
              </a:ext>
            </a:extLst>
          </p:cNvPr>
          <p:cNvSpPr>
            <a:spLocks noGrp="1"/>
          </p:cNvSpPr>
          <p:nvPr>
            <p:ph type="body" sz="quarter" idx="12" hasCustomPrompt="1"/>
          </p:nvPr>
        </p:nvSpPr>
        <p:spPr>
          <a:xfrm>
            <a:off x="791122" y="3736497"/>
            <a:ext cx="10609755" cy="442202"/>
          </a:xfrm>
          <a:prstGeom prst="rect">
            <a:avLst/>
          </a:prstGeom>
        </p:spPr>
        <p:txBody>
          <a:bodyPr/>
          <a:lstStyle>
            <a:lvl1pPr marL="0" indent="0" algn="ctr">
              <a:buNone/>
              <a:defRPr sz="2000" b="0" i="0">
                <a:latin typeface="Tahoma" panose="020B0604030504040204" pitchFamily="34" charset="0"/>
                <a:ea typeface="Tahoma" panose="020B0604030504040204" pitchFamily="34" charset="0"/>
                <a:cs typeface="Tahoma" panose="020B0604030504040204" pitchFamily="34" charset="0"/>
              </a:defRPr>
            </a:lvl1pPr>
          </a:lstStyle>
          <a:p>
            <a:pPr lvl="0"/>
            <a:r>
              <a:rPr lang="es-ES_tradnl" dirty="0" err="1"/>
              <a:t>Name</a:t>
            </a:r>
            <a:r>
              <a:rPr lang="es-ES_tradnl" dirty="0"/>
              <a:t> </a:t>
            </a:r>
            <a:r>
              <a:rPr lang="es-ES_tradnl" dirty="0" err="1"/>
              <a:t>of</a:t>
            </a:r>
            <a:r>
              <a:rPr lang="es-ES_tradnl" dirty="0"/>
              <a:t> </a:t>
            </a:r>
            <a:r>
              <a:rPr lang="es-ES_tradnl" dirty="0" err="1"/>
              <a:t>the</a:t>
            </a:r>
            <a:r>
              <a:rPr lang="es-ES_tradnl" dirty="0"/>
              <a:t> speaker</a:t>
            </a:r>
          </a:p>
        </p:txBody>
      </p:sp>
      <p:sp>
        <p:nvSpPr>
          <p:cNvPr id="3" name="Marcador de texto 15">
            <a:extLst>
              <a:ext uri="{FF2B5EF4-FFF2-40B4-BE49-F238E27FC236}">
                <a16:creationId xmlns:a16="http://schemas.microsoft.com/office/drawing/2014/main" id="{82C067AE-4A5E-D6FB-CC2A-200E2BD1DD59}"/>
              </a:ext>
            </a:extLst>
          </p:cNvPr>
          <p:cNvSpPr>
            <a:spLocks noGrp="1"/>
          </p:cNvSpPr>
          <p:nvPr>
            <p:ph type="body" sz="quarter" idx="13" hasCustomPrompt="1"/>
          </p:nvPr>
        </p:nvSpPr>
        <p:spPr>
          <a:xfrm>
            <a:off x="791122" y="4262480"/>
            <a:ext cx="10609755" cy="442202"/>
          </a:xfrm>
          <a:prstGeom prst="rect">
            <a:avLst/>
          </a:prstGeom>
        </p:spPr>
        <p:txBody>
          <a:bodyPr/>
          <a:lstStyle>
            <a:lvl1pPr marL="0" indent="0" algn="ctr">
              <a:buNone/>
              <a:defRPr sz="2000" b="0" i="0">
                <a:latin typeface="Tahoma" panose="020B0604030504040204" pitchFamily="34" charset="0"/>
                <a:ea typeface="Tahoma" panose="020B0604030504040204" pitchFamily="34" charset="0"/>
                <a:cs typeface="Tahoma" panose="020B0604030504040204" pitchFamily="34" charset="0"/>
              </a:defRPr>
            </a:lvl1pPr>
          </a:lstStyle>
          <a:p>
            <a:pPr lvl="0"/>
            <a:r>
              <a:rPr lang="es-ES_tradnl" dirty="0"/>
              <a:t>email</a:t>
            </a:r>
          </a:p>
        </p:txBody>
      </p:sp>
    </p:spTree>
    <p:extLst>
      <p:ext uri="{BB962C8B-B14F-4D97-AF65-F5344CB8AC3E}">
        <p14:creationId xmlns:p14="http://schemas.microsoft.com/office/powerpoint/2010/main" val="29278954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D942E12B-2770-42DE-3911-CE18D7A7960D}"/>
              </a:ext>
            </a:extLst>
          </p:cNvPr>
          <p:cNvPicPr>
            <a:picLocks noChangeAspect="1"/>
          </p:cNvPicPr>
          <p:nvPr userDrawn="1"/>
        </p:nvPicPr>
        <p:blipFill>
          <a:blip r:embed="rId3"/>
          <a:stretch>
            <a:fillRect/>
          </a:stretch>
        </p:blipFill>
        <p:spPr>
          <a:xfrm>
            <a:off x="277429" y="5896636"/>
            <a:ext cx="1028087" cy="688924"/>
          </a:xfrm>
          <a:prstGeom prst="rect">
            <a:avLst/>
          </a:prstGeom>
        </p:spPr>
      </p:pic>
      <p:sp>
        <p:nvSpPr>
          <p:cNvPr id="9" name="CuadroTexto 8">
            <a:extLst>
              <a:ext uri="{FF2B5EF4-FFF2-40B4-BE49-F238E27FC236}">
                <a16:creationId xmlns:a16="http://schemas.microsoft.com/office/drawing/2014/main" id="{C9FD6E87-40AF-E7AE-8DB0-D6AD34128F3C}"/>
              </a:ext>
            </a:extLst>
          </p:cNvPr>
          <p:cNvSpPr txBox="1"/>
          <p:nvPr userDrawn="1"/>
        </p:nvSpPr>
        <p:spPr>
          <a:xfrm>
            <a:off x="1305516" y="5948710"/>
            <a:ext cx="2167581" cy="584775"/>
          </a:xfrm>
          <a:prstGeom prst="rect">
            <a:avLst/>
          </a:prstGeom>
          <a:noFill/>
        </p:spPr>
        <p:txBody>
          <a:bodyPr wrap="square" rtlCol="0">
            <a:spAutoFit/>
          </a:bodyPr>
          <a:lstStyle/>
          <a:p>
            <a:r>
              <a:rPr lang="en-GB" sz="1600" b="1" noProof="0">
                <a:solidFill>
                  <a:srgbClr val="2D438B"/>
                </a:solidFill>
                <a:latin typeface="Arial" panose="020B0604020202020204" pitchFamily="34" charset="0"/>
                <a:cs typeface="Arial" panose="020B0604020202020204" pitchFamily="34" charset="0"/>
              </a:rPr>
              <a:t>Funded by the</a:t>
            </a:r>
          </a:p>
          <a:p>
            <a:r>
              <a:rPr lang="en-GB" sz="1600" b="1" noProof="0">
                <a:solidFill>
                  <a:srgbClr val="2D438B"/>
                </a:solidFill>
                <a:latin typeface="Arial" panose="020B0604020202020204" pitchFamily="34" charset="0"/>
                <a:cs typeface="Arial" panose="020B0604020202020204" pitchFamily="34" charset="0"/>
              </a:rPr>
              <a:t>European Union</a:t>
            </a:r>
          </a:p>
        </p:txBody>
      </p:sp>
      <p:pic>
        <p:nvPicPr>
          <p:cNvPr id="5" name="Imagen 4" descr="Logotipo&#10;&#10;Descripción generada automáticamente">
            <a:extLst>
              <a:ext uri="{FF2B5EF4-FFF2-40B4-BE49-F238E27FC236}">
                <a16:creationId xmlns:a16="http://schemas.microsoft.com/office/drawing/2014/main" id="{D95B8501-1592-E2CB-BD8A-05E4484150AF}"/>
              </a:ext>
            </a:extLst>
          </p:cNvPr>
          <p:cNvPicPr>
            <a:picLocks noChangeAspect="1"/>
          </p:cNvPicPr>
          <p:nvPr userDrawn="1"/>
        </p:nvPicPr>
        <p:blipFill>
          <a:blip r:embed="rId4"/>
          <a:stretch>
            <a:fillRect/>
          </a:stretch>
        </p:blipFill>
        <p:spPr>
          <a:xfrm>
            <a:off x="3877242" y="551885"/>
            <a:ext cx="4437515" cy="1514659"/>
          </a:xfrm>
          <a:prstGeom prst="rect">
            <a:avLst/>
          </a:prstGeom>
        </p:spPr>
      </p:pic>
    </p:spTree>
    <p:extLst>
      <p:ext uri="{BB962C8B-B14F-4D97-AF65-F5344CB8AC3E}">
        <p14:creationId xmlns:p14="http://schemas.microsoft.com/office/powerpoint/2010/main" val="1704920865"/>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7232E31A-6B96-87F5-F7A3-154FF9F9FD5D}"/>
              </a:ext>
            </a:extLst>
          </p:cNvPr>
          <p:cNvPicPr>
            <a:picLocks noChangeAspect="1"/>
          </p:cNvPicPr>
          <p:nvPr userDrawn="1"/>
        </p:nvPicPr>
        <p:blipFill>
          <a:blip r:embed="rId3"/>
          <a:stretch>
            <a:fillRect/>
          </a:stretch>
        </p:blipFill>
        <p:spPr>
          <a:xfrm>
            <a:off x="9836728" y="6148222"/>
            <a:ext cx="689523" cy="462051"/>
          </a:xfrm>
          <a:prstGeom prst="rect">
            <a:avLst/>
          </a:prstGeom>
        </p:spPr>
      </p:pic>
      <p:sp>
        <p:nvSpPr>
          <p:cNvPr id="13" name="CuadroTexto 12">
            <a:extLst>
              <a:ext uri="{FF2B5EF4-FFF2-40B4-BE49-F238E27FC236}">
                <a16:creationId xmlns:a16="http://schemas.microsoft.com/office/drawing/2014/main" id="{DA161E5B-1A4C-5F85-7569-C19B68354429}"/>
              </a:ext>
            </a:extLst>
          </p:cNvPr>
          <p:cNvSpPr txBox="1"/>
          <p:nvPr userDrawn="1"/>
        </p:nvSpPr>
        <p:spPr>
          <a:xfrm>
            <a:off x="10526251" y="6148222"/>
            <a:ext cx="1457931" cy="461665"/>
          </a:xfrm>
          <a:prstGeom prst="rect">
            <a:avLst/>
          </a:prstGeom>
          <a:noFill/>
        </p:spPr>
        <p:txBody>
          <a:bodyPr wrap="square" rtlCol="0">
            <a:spAutoFit/>
          </a:bodyPr>
          <a:lstStyle/>
          <a:p>
            <a:r>
              <a:rPr lang="en-GB" sz="1200" b="1" noProof="0" dirty="0">
                <a:solidFill>
                  <a:srgbClr val="2D438B"/>
                </a:solidFill>
                <a:latin typeface="Arial" panose="020B0604020202020204" pitchFamily="34" charset="0"/>
                <a:cs typeface="Arial" panose="020B0604020202020204" pitchFamily="34" charset="0"/>
              </a:rPr>
              <a:t>Funded</a:t>
            </a:r>
            <a:r>
              <a:rPr lang="en-GB" sz="1200" b="1" dirty="0">
                <a:solidFill>
                  <a:srgbClr val="2D438B"/>
                </a:solidFill>
                <a:latin typeface="Arial" panose="020B0604020202020204" pitchFamily="34" charset="0"/>
                <a:cs typeface="Arial" panose="020B0604020202020204" pitchFamily="34" charset="0"/>
              </a:rPr>
              <a:t> by the</a:t>
            </a:r>
          </a:p>
          <a:p>
            <a:r>
              <a:rPr lang="en-GB" sz="1200" b="1" dirty="0">
                <a:solidFill>
                  <a:srgbClr val="2D438B"/>
                </a:solidFill>
                <a:latin typeface="Arial" panose="020B0604020202020204" pitchFamily="34" charset="0"/>
                <a:cs typeface="Arial" panose="020B0604020202020204" pitchFamily="34" charset="0"/>
              </a:rPr>
              <a:t>European Union</a:t>
            </a:r>
          </a:p>
        </p:txBody>
      </p:sp>
      <p:pic>
        <p:nvPicPr>
          <p:cNvPr id="2" name="Imagen 1">
            <a:extLst>
              <a:ext uri="{FF2B5EF4-FFF2-40B4-BE49-F238E27FC236}">
                <a16:creationId xmlns:a16="http://schemas.microsoft.com/office/drawing/2014/main" id="{DA4C57E9-A1EB-ADC9-CAF1-E961C575704A}"/>
              </a:ext>
            </a:extLst>
          </p:cNvPr>
          <p:cNvPicPr>
            <a:picLocks noChangeAspect="1"/>
          </p:cNvPicPr>
          <p:nvPr userDrawn="1"/>
        </p:nvPicPr>
        <p:blipFill rotWithShape="1">
          <a:blip r:embed="rId4"/>
          <a:srcRect l="28511" t="12533" b="12401"/>
          <a:stretch/>
        </p:blipFill>
        <p:spPr>
          <a:xfrm>
            <a:off x="0" y="0"/>
            <a:ext cx="1531882" cy="6858000"/>
          </a:xfrm>
          <a:prstGeom prst="rect">
            <a:avLst/>
          </a:prstGeom>
        </p:spPr>
      </p:pic>
    </p:spTree>
    <p:extLst>
      <p:ext uri="{BB962C8B-B14F-4D97-AF65-F5344CB8AC3E}">
        <p14:creationId xmlns:p14="http://schemas.microsoft.com/office/powerpoint/2010/main" val="2329744769"/>
      </p:ext>
    </p:extLst>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D942E12B-2770-42DE-3911-CE18D7A7960D}"/>
              </a:ext>
            </a:extLst>
          </p:cNvPr>
          <p:cNvPicPr>
            <a:picLocks noChangeAspect="1"/>
          </p:cNvPicPr>
          <p:nvPr userDrawn="1"/>
        </p:nvPicPr>
        <p:blipFill>
          <a:blip r:embed="rId3"/>
          <a:stretch>
            <a:fillRect/>
          </a:stretch>
        </p:blipFill>
        <p:spPr>
          <a:xfrm>
            <a:off x="277429" y="5896636"/>
            <a:ext cx="1028087" cy="688924"/>
          </a:xfrm>
          <a:prstGeom prst="rect">
            <a:avLst/>
          </a:prstGeom>
        </p:spPr>
      </p:pic>
      <p:sp>
        <p:nvSpPr>
          <p:cNvPr id="9" name="CuadroTexto 8">
            <a:extLst>
              <a:ext uri="{FF2B5EF4-FFF2-40B4-BE49-F238E27FC236}">
                <a16:creationId xmlns:a16="http://schemas.microsoft.com/office/drawing/2014/main" id="{C9FD6E87-40AF-E7AE-8DB0-D6AD34128F3C}"/>
              </a:ext>
            </a:extLst>
          </p:cNvPr>
          <p:cNvSpPr txBox="1"/>
          <p:nvPr userDrawn="1"/>
        </p:nvSpPr>
        <p:spPr>
          <a:xfrm>
            <a:off x="1305516" y="5948710"/>
            <a:ext cx="2167581" cy="584775"/>
          </a:xfrm>
          <a:prstGeom prst="rect">
            <a:avLst/>
          </a:prstGeom>
          <a:noFill/>
        </p:spPr>
        <p:txBody>
          <a:bodyPr wrap="square" rtlCol="0">
            <a:spAutoFit/>
          </a:bodyPr>
          <a:lstStyle/>
          <a:p>
            <a:r>
              <a:rPr lang="en-GB" sz="1600" b="1" noProof="0">
                <a:solidFill>
                  <a:srgbClr val="2D438B"/>
                </a:solidFill>
                <a:latin typeface="Arial" panose="020B0604020202020204" pitchFamily="34" charset="0"/>
                <a:cs typeface="Arial" panose="020B0604020202020204" pitchFamily="34" charset="0"/>
              </a:rPr>
              <a:t>Funded by the</a:t>
            </a:r>
          </a:p>
          <a:p>
            <a:r>
              <a:rPr lang="en-GB" sz="1600" b="1" noProof="0">
                <a:solidFill>
                  <a:srgbClr val="2D438B"/>
                </a:solidFill>
                <a:latin typeface="Arial" panose="020B0604020202020204" pitchFamily="34" charset="0"/>
                <a:cs typeface="Arial" panose="020B0604020202020204" pitchFamily="34" charset="0"/>
              </a:rPr>
              <a:t>European Union</a:t>
            </a:r>
          </a:p>
        </p:txBody>
      </p:sp>
      <p:sp>
        <p:nvSpPr>
          <p:cNvPr id="3" name="CuadroTexto 2">
            <a:extLst>
              <a:ext uri="{FF2B5EF4-FFF2-40B4-BE49-F238E27FC236}">
                <a16:creationId xmlns:a16="http://schemas.microsoft.com/office/drawing/2014/main" id="{4796806B-4658-CBA9-6A33-84A0D5851351}"/>
              </a:ext>
            </a:extLst>
          </p:cNvPr>
          <p:cNvSpPr txBox="1"/>
          <p:nvPr userDrawn="1"/>
        </p:nvSpPr>
        <p:spPr>
          <a:xfrm>
            <a:off x="5696465" y="5939229"/>
            <a:ext cx="6218106" cy="646331"/>
          </a:xfrm>
          <a:prstGeom prst="rect">
            <a:avLst/>
          </a:prstGeom>
          <a:noFill/>
        </p:spPr>
        <p:txBody>
          <a:bodyPr wrap="square" rtlCol="0">
            <a:spAutoFit/>
          </a:bodyPr>
          <a:lstStyle/>
          <a:p>
            <a:r>
              <a:rPr lang="en-GB" sz="1200" noProof="0">
                <a:latin typeface="Arial" panose="020B0604020202020204" pitchFamily="34" charset="0"/>
                <a:cs typeface="Arial" panose="020B0604020202020204" pitchFamily="34" charset="0"/>
              </a:rPr>
              <a:t>Funded by the European Union. Views and opinions expressed are however those of the author(s) only and do not necessarily reflect those of the European Union or HaDEA. Neither the European Union nor the granting authority can be held responsible for them.</a:t>
            </a:r>
          </a:p>
        </p:txBody>
      </p:sp>
      <p:sp>
        <p:nvSpPr>
          <p:cNvPr id="4" name="CuadroTexto 3">
            <a:extLst>
              <a:ext uri="{FF2B5EF4-FFF2-40B4-BE49-F238E27FC236}">
                <a16:creationId xmlns:a16="http://schemas.microsoft.com/office/drawing/2014/main" id="{DFCB116B-AEBD-D7BE-7B12-F9E032D301F8}"/>
              </a:ext>
            </a:extLst>
          </p:cNvPr>
          <p:cNvSpPr txBox="1"/>
          <p:nvPr userDrawn="1"/>
        </p:nvSpPr>
        <p:spPr>
          <a:xfrm>
            <a:off x="4795426" y="2782669"/>
            <a:ext cx="2592376" cy="646331"/>
          </a:xfrm>
          <a:prstGeom prst="rect">
            <a:avLst/>
          </a:prstGeom>
          <a:noFill/>
        </p:spPr>
        <p:txBody>
          <a:bodyPr wrap="none" rtlCol="0">
            <a:spAutoFit/>
          </a:bodyPr>
          <a:lstStyle/>
          <a:p>
            <a:r>
              <a:rPr lang="en-GB" sz="3600" b="1" noProof="0" dirty="0">
                <a:solidFill>
                  <a:srgbClr val="134070"/>
                </a:solidFill>
                <a:latin typeface="Tahoma" panose="020B0604030504040204" pitchFamily="34" charset="0"/>
                <a:ea typeface="Tahoma" panose="020B0604030504040204" pitchFamily="34" charset="0"/>
                <a:cs typeface="Tahoma" panose="020B0604030504040204" pitchFamily="34" charset="0"/>
              </a:rPr>
              <a:t>Thank you</a:t>
            </a:r>
          </a:p>
        </p:txBody>
      </p:sp>
      <p:pic>
        <p:nvPicPr>
          <p:cNvPr id="2" name="Imagen 1" descr="Logotipo&#10;&#10;Descripción generada automáticamente">
            <a:extLst>
              <a:ext uri="{FF2B5EF4-FFF2-40B4-BE49-F238E27FC236}">
                <a16:creationId xmlns:a16="http://schemas.microsoft.com/office/drawing/2014/main" id="{6A122AAA-DBC7-53A1-95DD-0F36341FB80F}"/>
              </a:ext>
            </a:extLst>
          </p:cNvPr>
          <p:cNvPicPr>
            <a:picLocks noChangeAspect="1"/>
          </p:cNvPicPr>
          <p:nvPr userDrawn="1"/>
        </p:nvPicPr>
        <p:blipFill>
          <a:blip r:embed="rId4"/>
          <a:stretch>
            <a:fillRect/>
          </a:stretch>
        </p:blipFill>
        <p:spPr>
          <a:xfrm>
            <a:off x="3877242" y="551885"/>
            <a:ext cx="4437515" cy="1514659"/>
          </a:xfrm>
          <a:prstGeom prst="rect">
            <a:avLst/>
          </a:prstGeom>
        </p:spPr>
      </p:pic>
    </p:spTree>
    <p:extLst>
      <p:ext uri="{BB962C8B-B14F-4D97-AF65-F5344CB8AC3E}">
        <p14:creationId xmlns:p14="http://schemas.microsoft.com/office/powerpoint/2010/main" val="5046947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5E7F6C75-789D-199B-CA8B-2E36D08F0443}"/>
              </a:ext>
            </a:extLst>
          </p:cNvPr>
          <p:cNvSpPr>
            <a:spLocks noGrp="1"/>
          </p:cNvSpPr>
          <p:nvPr>
            <p:ph type="body" sz="quarter" idx="11"/>
          </p:nvPr>
        </p:nvSpPr>
        <p:spPr/>
        <p:txBody>
          <a:bodyPr/>
          <a:lstStyle/>
          <a:p>
            <a:r>
              <a:rPr lang="es-ES" dirty="0" err="1"/>
              <a:t>Name</a:t>
            </a:r>
            <a:r>
              <a:rPr lang="es-ES" dirty="0"/>
              <a:t> </a:t>
            </a:r>
            <a:r>
              <a:rPr lang="es-ES" dirty="0" err="1"/>
              <a:t>of</a:t>
            </a:r>
            <a:r>
              <a:rPr lang="es-ES" dirty="0"/>
              <a:t> </a:t>
            </a:r>
            <a:r>
              <a:rPr lang="es-ES" dirty="0" err="1"/>
              <a:t>the</a:t>
            </a:r>
            <a:r>
              <a:rPr lang="es-ES" dirty="0"/>
              <a:t> </a:t>
            </a:r>
            <a:r>
              <a:rPr lang="es-ES" dirty="0" err="1"/>
              <a:t>company</a:t>
            </a:r>
            <a:endParaRPr lang="es-ES" dirty="0"/>
          </a:p>
        </p:txBody>
      </p:sp>
      <p:sp>
        <p:nvSpPr>
          <p:cNvPr id="3" name="Marcador de texto 2">
            <a:extLst>
              <a:ext uri="{FF2B5EF4-FFF2-40B4-BE49-F238E27FC236}">
                <a16:creationId xmlns:a16="http://schemas.microsoft.com/office/drawing/2014/main" id="{F3E828E6-7202-A176-4265-97CE20BFF95B}"/>
              </a:ext>
            </a:extLst>
          </p:cNvPr>
          <p:cNvSpPr>
            <a:spLocks noGrp="1"/>
          </p:cNvSpPr>
          <p:nvPr>
            <p:ph type="body" sz="quarter" idx="12"/>
          </p:nvPr>
        </p:nvSpPr>
        <p:spPr/>
        <p:txBody>
          <a:bodyPr/>
          <a:lstStyle/>
          <a:p>
            <a:endParaRPr lang="es-ES" dirty="0"/>
          </a:p>
        </p:txBody>
      </p:sp>
      <p:pic>
        <p:nvPicPr>
          <p:cNvPr id="7" name="Picture 6" descr="Graphical user interface, application">
            <a:extLst>
              <a:ext uri="{FF2B5EF4-FFF2-40B4-BE49-F238E27FC236}">
                <a16:creationId xmlns:a16="http://schemas.microsoft.com/office/drawing/2014/main" id="{02B143DA-2689-1BEF-82DD-37EA77904F90}"/>
              </a:ext>
            </a:extLst>
          </p:cNvPr>
          <p:cNvPicPr>
            <a:picLocks noChangeAspect="1"/>
          </p:cNvPicPr>
          <p:nvPr/>
        </p:nvPicPr>
        <p:blipFill rotWithShape="1">
          <a:blip r:embed="rId2">
            <a:extLst>
              <a:ext uri="{28A0092B-C50C-407E-A947-70E740481C1C}">
                <a14:useLocalDpi xmlns:a14="http://schemas.microsoft.com/office/drawing/2010/main" val="0"/>
              </a:ext>
            </a:extLst>
          </a:blip>
          <a:srcRect t="30757" b="34621"/>
          <a:stretch/>
        </p:blipFill>
        <p:spPr>
          <a:xfrm>
            <a:off x="9099639" y="5258037"/>
            <a:ext cx="2301240" cy="796730"/>
          </a:xfrm>
          <a:prstGeom prst="rect">
            <a:avLst/>
          </a:prstGeom>
        </p:spPr>
      </p:pic>
    </p:spTree>
    <p:extLst>
      <p:ext uri="{BB962C8B-B14F-4D97-AF65-F5344CB8AC3E}">
        <p14:creationId xmlns:p14="http://schemas.microsoft.com/office/powerpoint/2010/main" val="4099517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56812B-61AE-F7D4-F084-6C2FF240F157}"/>
              </a:ext>
            </a:extLst>
          </p:cNvPr>
          <p:cNvSpPr>
            <a:spLocks noGrp="1"/>
          </p:cNvSpPr>
          <p:nvPr>
            <p:ph type="body" sz="quarter" idx="10"/>
          </p:nvPr>
        </p:nvSpPr>
        <p:spPr/>
        <p:txBody>
          <a:bodyPr/>
          <a:lstStyle/>
          <a:p>
            <a:r>
              <a:rPr lang="en-US" dirty="0"/>
              <a:t>Impact towards Industry5.0 transition of the proposed solutions</a:t>
            </a:r>
          </a:p>
        </p:txBody>
      </p:sp>
      <p:sp>
        <p:nvSpPr>
          <p:cNvPr id="3" name="Text Placeholder 2">
            <a:extLst>
              <a:ext uri="{FF2B5EF4-FFF2-40B4-BE49-F238E27FC236}">
                <a16:creationId xmlns:a16="http://schemas.microsoft.com/office/drawing/2014/main" id="{A033B97A-6842-5F70-B037-D4376209B91E}"/>
              </a:ext>
            </a:extLst>
          </p:cNvPr>
          <p:cNvSpPr>
            <a:spLocks noGrp="1"/>
          </p:cNvSpPr>
          <p:nvPr>
            <p:ph type="body" sz="quarter" idx="11"/>
          </p:nvPr>
        </p:nvSpPr>
        <p:spPr/>
        <p:txBody>
          <a:bodyPr/>
          <a:lstStyle/>
          <a:p>
            <a:endParaRPr lang="en-US" sz="1600" i="1" dirty="0">
              <a:solidFill>
                <a:schemeClr val="accent1">
                  <a:lumMod val="50000"/>
                </a:schemeClr>
              </a:solidFill>
            </a:endParaRPr>
          </a:p>
          <a:p>
            <a:r>
              <a:rPr lang="en-US" sz="1600" i="1" dirty="0">
                <a:solidFill>
                  <a:schemeClr val="accent1">
                    <a:lumMod val="50000"/>
                  </a:schemeClr>
                </a:solidFill>
              </a:rPr>
              <a:t>How do you consider the sustainability and the human centricity aspects of your solution? </a:t>
            </a:r>
          </a:p>
        </p:txBody>
      </p:sp>
    </p:spTree>
    <p:extLst>
      <p:ext uri="{BB962C8B-B14F-4D97-AF65-F5344CB8AC3E}">
        <p14:creationId xmlns:p14="http://schemas.microsoft.com/office/powerpoint/2010/main" val="2169341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EBF9F7-CDDA-B147-BD41-82386F524F34}"/>
              </a:ext>
            </a:extLst>
          </p:cNvPr>
          <p:cNvSpPr>
            <a:spLocks noGrp="1"/>
          </p:cNvSpPr>
          <p:nvPr>
            <p:ph type="body" sz="quarter" idx="10"/>
          </p:nvPr>
        </p:nvSpPr>
        <p:spPr/>
        <p:txBody>
          <a:bodyPr/>
          <a:lstStyle/>
          <a:p>
            <a:r>
              <a:rPr lang="en-US" dirty="0"/>
              <a:t>Financial Data (historic and forecast)</a:t>
            </a:r>
          </a:p>
        </p:txBody>
      </p:sp>
      <p:sp>
        <p:nvSpPr>
          <p:cNvPr id="3" name="Text Placeholder 2">
            <a:extLst>
              <a:ext uri="{FF2B5EF4-FFF2-40B4-BE49-F238E27FC236}">
                <a16:creationId xmlns:a16="http://schemas.microsoft.com/office/drawing/2014/main" id="{980C9C0D-730E-A6CE-ECD5-ECB3E0FB07F4}"/>
              </a:ext>
            </a:extLst>
          </p:cNvPr>
          <p:cNvSpPr>
            <a:spLocks noGrp="1"/>
          </p:cNvSpPr>
          <p:nvPr>
            <p:ph type="body" sz="quarter" idx="11"/>
          </p:nvPr>
        </p:nvSpPr>
        <p:spPr/>
        <p:txBody>
          <a:bodyPr/>
          <a:lstStyle/>
          <a:p>
            <a:endParaRPr lang="en-US" sz="2000" i="1" dirty="0">
              <a:solidFill>
                <a:schemeClr val="accent1">
                  <a:lumMod val="50000"/>
                </a:schemeClr>
              </a:solidFill>
            </a:endParaRPr>
          </a:p>
          <a:p>
            <a:r>
              <a:rPr lang="en-US" sz="1600" i="1" dirty="0">
                <a:solidFill>
                  <a:schemeClr val="accent1">
                    <a:lumMod val="50000"/>
                  </a:schemeClr>
                </a:solidFill>
              </a:rPr>
              <a:t>What are your financial projections and key metrics?</a:t>
            </a:r>
          </a:p>
        </p:txBody>
      </p:sp>
    </p:spTree>
    <p:extLst>
      <p:ext uri="{BB962C8B-B14F-4D97-AF65-F5344CB8AC3E}">
        <p14:creationId xmlns:p14="http://schemas.microsoft.com/office/powerpoint/2010/main" val="3387362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EBF9F7-CDDA-B147-BD41-82386F524F34}"/>
              </a:ext>
            </a:extLst>
          </p:cNvPr>
          <p:cNvSpPr>
            <a:spLocks noGrp="1"/>
          </p:cNvSpPr>
          <p:nvPr>
            <p:ph type="body" sz="quarter" idx="10"/>
          </p:nvPr>
        </p:nvSpPr>
        <p:spPr/>
        <p:txBody>
          <a:bodyPr/>
          <a:lstStyle/>
          <a:p>
            <a:r>
              <a:rPr lang="en-US" dirty="0"/>
              <a:t>Conclusion &amp; Contact Information</a:t>
            </a:r>
          </a:p>
        </p:txBody>
      </p:sp>
      <p:sp>
        <p:nvSpPr>
          <p:cNvPr id="3" name="Text Placeholder 2">
            <a:extLst>
              <a:ext uri="{FF2B5EF4-FFF2-40B4-BE49-F238E27FC236}">
                <a16:creationId xmlns:a16="http://schemas.microsoft.com/office/drawing/2014/main" id="{980C9C0D-730E-A6CE-ECD5-ECB3E0FB07F4}"/>
              </a:ext>
            </a:extLst>
          </p:cNvPr>
          <p:cNvSpPr>
            <a:spLocks noGrp="1"/>
          </p:cNvSpPr>
          <p:nvPr>
            <p:ph type="body" sz="quarter" idx="11"/>
          </p:nvPr>
        </p:nvSpPr>
        <p:spPr/>
        <p:txBody>
          <a:bodyPr/>
          <a:lstStyle/>
          <a:p>
            <a:endParaRPr lang="en-US" sz="1600" dirty="0"/>
          </a:p>
        </p:txBody>
      </p:sp>
    </p:spTree>
    <p:extLst>
      <p:ext uri="{BB962C8B-B14F-4D97-AF65-F5344CB8AC3E}">
        <p14:creationId xmlns:p14="http://schemas.microsoft.com/office/powerpoint/2010/main" val="1681847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5BBA6633-101E-D108-918A-986E90AB9AF2}"/>
              </a:ext>
            </a:extLst>
          </p:cNvPr>
          <p:cNvSpPr>
            <a:spLocks noGrp="1"/>
          </p:cNvSpPr>
          <p:nvPr>
            <p:ph type="body" sz="quarter" idx="12"/>
          </p:nvPr>
        </p:nvSpPr>
        <p:spPr/>
        <p:txBody>
          <a:bodyPr/>
          <a:lstStyle/>
          <a:p>
            <a:endParaRPr lang="es-ES" dirty="0"/>
          </a:p>
        </p:txBody>
      </p:sp>
      <p:sp>
        <p:nvSpPr>
          <p:cNvPr id="3" name="Marcador de texto 2">
            <a:extLst>
              <a:ext uri="{FF2B5EF4-FFF2-40B4-BE49-F238E27FC236}">
                <a16:creationId xmlns:a16="http://schemas.microsoft.com/office/drawing/2014/main" id="{B731BEB2-0139-1188-5678-6B166949BCA7}"/>
              </a:ext>
            </a:extLst>
          </p:cNvPr>
          <p:cNvSpPr>
            <a:spLocks noGrp="1"/>
          </p:cNvSpPr>
          <p:nvPr>
            <p:ph type="body" sz="quarter" idx="13"/>
          </p:nvPr>
        </p:nvSpPr>
        <p:spPr/>
        <p:txBody>
          <a:bodyPr/>
          <a:lstStyle/>
          <a:p>
            <a:endParaRPr lang="es-ES"/>
          </a:p>
        </p:txBody>
      </p:sp>
    </p:spTree>
    <p:extLst>
      <p:ext uri="{BB962C8B-B14F-4D97-AF65-F5344CB8AC3E}">
        <p14:creationId xmlns:p14="http://schemas.microsoft.com/office/powerpoint/2010/main" val="1117520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1DE3018-CE8C-073E-2F45-817392535DCC}"/>
              </a:ext>
            </a:extLst>
          </p:cNvPr>
          <p:cNvSpPr>
            <a:spLocks noGrp="1"/>
          </p:cNvSpPr>
          <p:nvPr>
            <p:ph type="body" sz="quarter" idx="10"/>
          </p:nvPr>
        </p:nvSpPr>
        <p:spPr/>
        <p:txBody>
          <a:bodyPr/>
          <a:lstStyle/>
          <a:p>
            <a:r>
              <a:rPr lang="es-ES_tradnl" dirty="0" err="1"/>
              <a:t>Problem</a:t>
            </a:r>
            <a:r>
              <a:rPr lang="es-ES_tradnl" dirty="0"/>
              <a:t> / </a:t>
            </a:r>
            <a:r>
              <a:rPr lang="es-ES_tradnl" dirty="0" err="1"/>
              <a:t>Opportunity</a:t>
            </a:r>
            <a:r>
              <a:rPr lang="es-ES_tradnl" dirty="0"/>
              <a:t> / Concept</a:t>
            </a:r>
          </a:p>
        </p:txBody>
      </p:sp>
      <p:sp>
        <p:nvSpPr>
          <p:cNvPr id="7" name="Text Placeholder 2">
            <a:extLst>
              <a:ext uri="{FF2B5EF4-FFF2-40B4-BE49-F238E27FC236}">
                <a16:creationId xmlns:a16="http://schemas.microsoft.com/office/drawing/2014/main" id="{0D870B5F-51AC-9084-CED1-F84A58BBE4FD}"/>
              </a:ext>
            </a:extLst>
          </p:cNvPr>
          <p:cNvSpPr>
            <a:spLocks noGrp="1"/>
          </p:cNvSpPr>
          <p:nvPr>
            <p:ph type="body" sz="quarter" idx="11"/>
          </p:nvPr>
        </p:nvSpPr>
        <p:spPr>
          <a:xfrm>
            <a:off x="1690255" y="942110"/>
            <a:ext cx="10120385" cy="5084618"/>
          </a:xfrm>
        </p:spPr>
        <p:txBody>
          <a:bodyPr/>
          <a:lstStyle/>
          <a:p>
            <a:endParaRPr lang="en-US" sz="2000" i="1" dirty="0">
              <a:solidFill>
                <a:schemeClr val="accent1">
                  <a:lumMod val="50000"/>
                </a:schemeClr>
              </a:solidFill>
            </a:endParaRPr>
          </a:p>
          <a:p>
            <a:r>
              <a:rPr lang="en-US" sz="1600" i="1" dirty="0">
                <a:solidFill>
                  <a:schemeClr val="accent1">
                    <a:lumMod val="50000"/>
                  </a:schemeClr>
                </a:solidFill>
              </a:rPr>
              <a:t>Put your problem statement here.</a:t>
            </a:r>
          </a:p>
          <a:p>
            <a:r>
              <a:rPr lang="en-US" sz="1600" i="1" dirty="0">
                <a:solidFill>
                  <a:schemeClr val="accent1">
                    <a:lumMod val="50000"/>
                  </a:schemeClr>
                </a:solidFill>
              </a:rPr>
              <a:t>Make it short and crisp.</a:t>
            </a:r>
          </a:p>
          <a:p>
            <a:endParaRPr lang="en-US" sz="1600" i="1" dirty="0">
              <a:solidFill>
                <a:schemeClr val="accent1">
                  <a:lumMod val="50000"/>
                </a:schemeClr>
              </a:solidFill>
            </a:endParaRPr>
          </a:p>
        </p:txBody>
      </p:sp>
      <p:sp>
        <p:nvSpPr>
          <p:cNvPr id="8" name="Rectangle 7">
            <a:extLst>
              <a:ext uri="{FF2B5EF4-FFF2-40B4-BE49-F238E27FC236}">
                <a16:creationId xmlns:a16="http://schemas.microsoft.com/office/drawing/2014/main" id="{CD3A7783-CCAB-487D-AE9A-429AE58107B3}"/>
              </a:ext>
            </a:extLst>
          </p:cNvPr>
          <p:cNvSpPr/>
          <p:nvPr/>
        </p:nvSpPr>
        <p:spPr>
          <a:xfrm>
            <a:off x="1953492" y="3158836"/>
            <a:ext cx="2590800" cy="226290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t>30% IoT projects fail in POC, often because implementation is expensive, or the bottom-line benefits are unclear. </a:t>
            </a:r>
          </a:p>
        </p:txBody>
      </p:sp>
      <p:sp>
        <p:nvSpPr>
          <p:cNvPr id="9" name="Rectangle 8">
            <a:extLst>
              <a:ext uri="{FF2B5EF4-FFF2-40B4-BE49-F238E27FC236}">
                <a16:creationId xmlns:a16="http://schemas.microsoft.com/office/drawing/2014/main" id="{E2D56FA4-DFF9-F595-59AD-E898306BA4C5}"/>
              </a:ext>
            </a:extLst>
          </p:cNvPr>
          <p:cNvSpPr/>
          <p:nvPr/>
        </p:nvSpPr>
        <p:spPr>
          <a:xfrm>
            <a:off x="5278584" y="3158836"/>
            <a:ext cx="2590800" cy="226290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t>38% mention complexity and technical challenges as top barrier. </a:t>
            </a:r>
          </a:p>
        </p:txBody>
      </p:sp>
      <p:sp>
        <p:nvSpPr>
          <p:cNvPr id="10" name="Rectangle 9">
            <a:extLst>
              <a:ext uri="{FF2B5EF4-FFF2-40B4-BE49-F238E27FC236}">
                <a16:creationId xmlns:a16="http://schemas.microsoft.com/office/drawing/2014/main" id="{539BE3BB-2847-5A8C-D590-F1031695BDBB}"/>
              </a:ext>
            </a:extLst>
          </p:cNvPr>
          <p:cNvSpPr/>
          <p:nvPr/>
        </p:nvSpPr>
        <p:spPr>
          <a:xfrm>
            <a:off x="8455891" y="3158836"/>
            <a:ext cx="2590800" cy="226290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t>47% mention lack of talent and training as barrier to adoption. </a:t>
            </a:r>
          </a:p>
        </p:txBody>
      </p:sp>
    </p:spTree>
    <p:extLst>
      <p:ext uri="{BB962C8B-B14F-4D97-AF65-F5344CB8AC3E}">
        <p14:creationId xmlns:p14="http://schemas.microsoft.com/office/powerpoint/2010/main" val="2888533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56812B-61AE-F7D4-F084-6C2FF240F157}"/>
              </a:ext>
            </a:extLst>
          </p:cNvPr>
          <p:cNvSpPr>
            <a:spLocks noGrp="1"/>
          </p:cNvSpPr>
          <p:nvPr>
            <p:ph type="body" sz="quarter" idx="10"/>
          </p:nvPr>
        </p:nvSpPr>
        <p:spPr/>
        <p:txBody>
          <a:bodyPr/>
          <a:lstStyle/>
          <a:p>
            <a:r>
              <a:rPr lang="en-US" dirty="0"/>
              <a:t>Solution / Product / Service</a:t>
            </a:r>
          </a:p>
        </p:txBody>
      </p:sp>
      <p:sp>
        <p:nvSpPr>
          <p:cNvPr id="11" name="Text Placeholder 2">
            <a:extLst>
              <a:ext uri="{FF2B5EF4-FFF2-40B4-BE49-F238E27FC236}">
                <a16:creationId xmlns:a16="http://schemas.microsoft.com/office/drawing/2014/main" id="{5CEC3080-BE6B-A67B-C661-90821641288F}"/>
              </a:ext>
            </a:extLst>
          </p:cNvPr>
          <p:cNvSpPr>
            <a:spLocks noGrp="1"/>
          </p:cNvSpPr>
          <p:nvPr>
            <p:ph type="body" sz="quarter" idx="11"/>
          </p:nvPr>
        </p:nvSpPr>
        <p:spPr>
          <a:xfrm>
            <a:off x="1690255" y="942110"/>
            <a:ext cx="10120385" cy="5084618"/>
          </a:xfrm>
        </p:spPr>
        <p:txBody>
          <a:bodyPr/>
          <a:lstStyle/>
          <a:p>
            <a:pPr algn="ctr"/>
            <a:endParaRPr lang="en-US" sz="2000" i="1" dirty="0">
              <a:solidFill>
                <a:schemeClr val="accent1">
                  <a:lumMod val="50000"/>
                </a:schemeClr>
              </a:solidFill>
            </a:endParaRPr>
          </a:p>
          <a:p>
            <a:r>
              <a:rPr lang="en-US" sz="1600" i="1" dirty="0">
                <a:solidFill>
                  <a:schemeClr val="accent1">
                    <a:lumMod val="50000"/>
                  </a:schemeClr>
                </a:solidFill>
              </a:rPr>
              <a:t>Describe how do you plan to solve the problem.</a:t>
            </a:r>
          </a:p>
          <a:p>
            <a:endParaRPr lang="en-US" sz="1600" i="1" dirty="0">
              <a:solidFill>
                <a:schemeClr val="accent1">
                  <a:lumMod val="50000"/>
                </a:schemeClr>
              </a:solidFill>
            </a:endParaRPr>
          </a:p>
          <a:p>
            <a:endParaRPr lang="en-US" sz="1600" i="1" dirty="0">
              <a:solidFill>
                <a:schemeClr val="accent1">
                  <a:lumMod val="50000"/>
                </a:schemeClr>
              </a:solidFill>
            </a:endParaRPr>
          </a:p>
          <a:p>
            <a:endParaRPr lang="en-US" sz="1600" i="1" dirty="0">
              <a:solidFill>
                <a:schemeClr val="accent1">
                  <a:lumMod val="50000"/>
                </a:schemeClr>
              </a:solidFill>
            </a:endParaRPr>
          </a:p>
          <a:p>
            <a:endParaRPr lang="en-US" sz="1600" i="1" dirty="0">
              <a:solidFill>
                <a:schemeClr val="accent1">
                  <a:lumMod val="50000"/>
                </a:schemeClr>
              </a:solidFill>
            </a:endParaRPr>
          </a:p>
        </p:txBody>
      </p:sp>
      <p:pic>
        <p:nvPicPr>
          <p:cNvPr id="12" name="Graphic 11" descr="Stopwatch 33%">
            <a:extLst>
              <a:ext uri="{FF2B5EF4-FFF2-40B4-BE49-F238E27FC236}">
                <a16:creationId xmlns:a16="http://schemas.microsoft.com/office/drawing/2014/main" id="{05EB6FA8-51BE-FE15-73F0-C070A98517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34300" y="3588049"/>
            <a:ext cx="914400" cy="914400"/>
          </a:xfrm>
          <a:prstGeom prst="rect">
            <a:avLst/>
          </a:prstGeom>
        </p:spPr>
      </p:pic>
      <p:pic>
        <p:nvPicPr>
          <p:cNvPr id="13" name="Graphic 12" descr="High voltage">
            <a:extLst>
              <a:ext uri="{FF2B5EF4-FFF2-40B4-BE49-F238E27FC236}">
                <a16:creationId xmlns:a16="http://schemas.microsoft.com/office/drawing/2014/main" id="{DDFC90FD-52BC-31CE-DBAD-1552E01869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55150" y="3484419"/>
            <a:ext cx="914400" cy="914400"/>
          </a:xfrm>
          <a:prstGeom prst="rect">
            <a:avLst/>
          </a:prstGeom>
        </p:spPr>
      </p:pic>
      <p:pic>
        <p:nvPicPr>
          <p:cNvPr id="14" name="Graphic 13" descr="Head with gears">
            <a:extLst>
              <a:ext uri="{FF2B5EF4-FFF2-40B4-BE49-F238E27FC236}">
                <a16:creationId xmlns:a16="http://schemas.microsoft.com/office/drawing/2014/main" id="{2828E9DE-41C9-380E-DD0B-028ACFE4719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76000" y="3588049"/>
            <a:ext cx="914400" cy="914400"/>
          </a:xfrm>
          <a:prstGeom prst="rect">
            <a:avLst/>
          </a:prstGeom>
        </p:spPr>
      </p:pic>
      <p:sp>
        <p:nvSpPr>
          <p:cNvPr id="15" name="TextBox 14">
            <a:extLst>
              <a:ext uri="{FF2B5EF4-FFF2-40B4-BE49-F238E27FC236}">
                <a16:creationId xmlns:a16="http://schemas.microsoft.com/office/drawing/2014/main" id="{AEFA42C5-8577-F9AC-2D39-837F849A9A47}"/>
              </a:ext>
            </a:extLst>
          </p:cNvPr>
          <p:cNvSpPr txBox="1"/>
          <p:nvPr/>
        </p:nvSpPr>
        <p:spPr>
          <a:xfrm>
            <a:off x="1104901" y="4770320"/>
            <a:ext cx="3886200" cy="646331"/>
          </a:xfrm>
          <a:prstGeom prst="rect">
            <a:avLst/>
          </a:prstGeom>
          <a:noFill/>
        </p:spPr>
        <p:txBody>
          <a:bodyPr wrap="square" numCol="1">
            <a:spAutoFit/>
          </a:bodyPr>
          <a:lstStyle/>
          <a:p>
            <a:pPr algn="ctr">
              <a:spcBef>
                <a:spcPts val="300"/>
              </a:spcBef>
              <a:spcAft>
                <a:spcPts val="600"/>
              </a:spcAft>
            </a:pPr>
            <a:r>
              <a:rPr lang="en-US" b="1" i="1" dirty="0">
                <a:solidFill>
                  <a:schemeClr val="accent1">
                    <a:lumMod val="50000"/>
                  </a:schemeClr>
                </a:solidFill>
                <a:latin typeface="Calibri" panose="020F0502020204030204" pitchFamily="34" charset="0"/>
                <a:cs typeface="Times New Roman" panose="02020603050405020304" pitchFamily="18" charset="0"/>
              </a:rPr>
              <a:t>Real-time</a:t>
            </a:r>
            <a:r>
              <a:rPr lang="en-US" i="1" dirty="0">
                <a:solidFill>
                  <a:schemeClr val="accent1">
                    <a:lumMod val="50000"/>
                  </a:schemeClr>
                </a:solidFill>
                <a:latin typeface="Calibri" panose="020F0502020204030204" pitchFamily="34" charset="0"/>
                <a:cs typeface="Times New Roman" panose="02020603050405020304" pitchFamily="18" charset="0"/>
              </a:rPr>
              <a:t> monitoring, threats detection, and prediction.</a:t>
            </a:r>
            <a:endParaRPr lang="en-US" i="1"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592F0DE5-4BC3-B046-B03B-E6A6EBE467D0}"/>
              </a:ext>
            </a:extLst>
          </p:cNvPr>
          <p:cNvSpPr txBox="1"/>
          <p:nvPr/>
        </p:nvSpPr>
        <p:spPr>
          <a:xfrm>
            <a:off x="4700883" y="4756787"/>
            <a:ext cx="3754877" cy="1069524"/>
          </a:xfrm>
          <a:prstGeom prst="rect">
            <a:avLst/>
          </a:prstGeom>
          <a:noFill/>
        </p:spPr>
        <p:txBody>
          <a:bodyPr wrap="square" numCol="1">
            <a:spAutoFit/>
          </a:bodyPr>
          <a:lstStyle/>
          <a:p>
            <a:pPr algn="ctr">
              <a:spcBef>
                <a:spcPts val="300"/>
              </a:spcBef>
              <a:spcAft>
                <a:spcPts val="600"/>
              </a:spcAft>
            </a:pPr>
            <a:r>
              <a:rPr lang="en-US" b="1" i="1"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Early warnings </a:t>
            </a:r>
            <a:br>
              <a:rPr lang="en-US" b="1" i="1"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br>
            <a:r>
              <a:rPr lang="en-US" i="1"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and preventive actions sent.</a:t>
            </a:r>
            <a:endParaRPr lang="el-GR" i="1"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0" indent="0" algn="ctr">
              <a:spcBef>
                <a:spcPts val="300"/>
              </a:spcBef>
              <a:spcAft>
                <a:spcPts val="600"/>
              </a:spcAft>
              <a:buNone/>
            </a:pPr>
            <a:endParaRPr lang="el-GR" sz="20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873D2A08-02C1-32FB-82FD-EAF673668A06}"/>
              </a:ext>
            </a:extLst>
          </p:cNvPr>
          <p:cNvSpPr txBox="1"/>
          <p:nvPr/>
        </p:nvSpPr>
        <p:spPr>
          <a:xfrm>
            <a:off x="8704787" y="4756757"/>
            <a:ext cx="2856826" cy="923330"/>
          </a:xfrm>
          <a:prstGeom prst="rect">
            <a:avLst/>
          </a:prstGeom>
          <a:noFill/>
        </p:spPr>
        <p:txBody>
          <a:bodyPr wrap="square" numCol="1">
            <a:spAutoFit/>
          </a:bodyPr>
          <a:lstStyle/>
          <a:p>
            <a:pPr algn="ctr">
              <a:spcBef>
                <a:spcPts val="300"/>
              </a:spcBef>
              <a:spcAft>
                <a:spcPts val="600"/>
              </a:spcAft>
            </a:pPr>
            <a:r>
              <a:rPr lang="en-US" b="1" i="1"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Decision making </a:t>
            </a:r>
            <a:r>
              <a:rPr lang="en-US" i="1"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support through </a:t>
            </a:r>
            <a:r>
              <a:rPr lang="en-US" i="1" dirty="0" err="1">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analysed</a:t>
            </a:r>
            <a:r>
              <a:rPr lang="en-US" i="1"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 data and visuals.</a:t>
            </a:r>
          </a:p>
        </p:txBody>
      </p:sp>
    </p:spTree>
    <p:extLst>
      <p:ext uri="{BB962C8B-B14F-4D97-AF65-F5344CB8AC3E}">
        <p14:creationId xmlns:p14="http://schemas.microsoft.com/office/powerpoint/2010/main" val="1049581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56812B-61AE-F7D4-F084-6C2FF240F157}"/>
              </a:ext>
            </a:extLst>
          </p:cNvPr>
          <p:cNvSpPr>
            <a:spLocks noGrp="1"/>
          </p:cNvSpPr>
          <p:nvPr>
            <p:ph type="body" sz="quarter" idx="10"/>
          </p:nvPr>
        </p:nvSpPr>
        <p:spPr/>
        <p:txBody>
          <a:bodyPr/>
          <a:lstStyle/>
          <a:p>
            <a:r>
              <a:rPr lang="en-US" dirty="0"/>
              <a:t>Target Market &amp; Customers</a:t>
            </a:r>
          </a:p>
        </p:txBody>
      </p:sp>
      <p:sp>
        <p:nvSpPr>
          <p:cNvPr id="10" name="Text Placeholder 2">
            <a:extLst>
              <a:ext uri="{FF2B5EF4-FFF2-40B4-BE49-F238E27FC236}">
                <a16:creationId xmlns:a16="http://schemas.microsoft.com/office/drawing/2014/main" id="{43555B8A-5A7D-1501-78F4-E20EB3ABC049}"/>
              </a:ext>
            </a:extLst>
          </p:cNvPr>
          <p:cNvSpPr>
            <a:spLocks noGrp="1"/>
          </p:cNvSpPr>
          <p:nvPr>
            <p:ph type="body" sz="quarter" idx="11"/>
          </p:nvPr>
        </p:nvSpPr>
        <p:spPr>
          <a:xfrm>
            <a:off x="1690255" y="942110"/>
            <a:ext cx="10120385" cy="5084618"/>
          </a:xfrm>
        </p:spPr>
        <p:txBody>
          <a:bodyPr/>
          <a:lstStyle/>
          <a:p>
            <a:endParaRPr lang="en-US" sz="1600" i="1" dirty="0">
              <a:solidFill>
                <a:schemeClr val="accent1">
                  <a:lumMod val="50000"/>
                </a:schemeClr>
              </a:solidFill>
            </a:endParaRPr>
          </a:p>
          <a:p>
            <a:r>
              <a:rPr lang="en-US" sz="1600" i="1" dirty="0">
                <a:solidFill>
                  <a:schemeClr val="accent1">
                    <a:lumMod val="50000"/>
                  </a:schemeClr>
                </a:solidFill>
              </a:rPr>
              <a:t>A target market is a group of customers with shared demographics who have been identified as the most likely buyers of a company's product or service. </a:t>
            </a:r>
          </a:p>
          <a:p>
            <a:r>
              <a:rPr lang="en-US" sz="1600" i="1" dirty="0">
                <a:solidFill>
                  <a:schemeClr val="accent1">
                    <a:lumMod val="50000"/>
                  </a:schemeClr>
                </a:solidFill>
              </a:rPr>
              <a:t>Identifying the target market is important in the development and implementation of a successful marketing plan for any new product.</a:t>
            </a:r>
          </a:p>
        </p:txBody>
      </p:sp>
    </p:spTree>
    <p:extLst>
      <p:ext uri="{BB962C8B-B14F-4D97-AF65-F5344CB8AC3E}">
        <p14:creationId xmlns:p14="http://schemas.microsoft.com/office/powerpoint/2010/main" val="1373081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56812B-61AE-F7D4-F084-6C2FF240F157}"/>
              </a:ext>
            </a:extLst>
          </p:cNvPr>
          <p:cNvSpPr>
            <a:spLocks noGrp="1"/>
          </p:cNvSpPr>
          <p:nvPr>
            <p:ph type="body" sz="quarter" idx="10"/>
          </p:nvPr>
        </p:nvSpPr>
        <p:spPr/>
        <p:txBody>
          <a:bodyPr/>
          <a:lstStyle/>
          <a:p>
            <a:r>
              <a:rPr lang="en-US" dirty="0"/>
              <a:t>Business Model</a:t>
            </a:r>
          </a:p>
        </p:txBody>
      </p:sp>
      <p:sp>
        <p:nvSpPr>
          <p:cNvPr id="18" name="Text Placeholder 2">
            <a:extLst>
              <a:ext uri="{FF2B5EF4-FFF2-40B4-BE49-F238E27FC236}">
                <a16:creationId xmlns:a16="http://schemas.microsoft.com/office/drawing/2014/main" id="{2D2B1776-6360-E4F3-E2E5-5944EC1A5E30}"/>
              </a:ext>
            </a:extLst>
          </p:cNvPr>
          <p:cNvSpPr>
            <a:spLocks noGrp="1"/>
          </p:cNvSpPr>
          <p:nvPr>
            <p:ph type="body" sz="quarter" idx="11"/>
          </p:nvPr>
        </p:nvSpPr>
        <p:spPr>
          <a:xfrm>
            <a:off x="1690255" y="942110"/>
            <a:ext cx="10120385" cy="5084618"/>
          </a:xfrm>
        </p:spPr>
        <p:txBody>
          <a:bodyPr/>
          <a:lstStyle/>
          <a:p>
            <a:pPr algn="ctr"/>
            <a:endParaRPr lang="en-US" sz="2000" i="1" dirty="0">
              <a:solidFill>
                <a:schemeClr val="accent1">
                  <a:lumMod val="50000"/>
                </a:schemeClr>
              </a:solidFill>
            </a:endParaRPr>
          </a:p>
          <a:p>
            <a:r>
              <a:rPr lang="en-US" sz="1600" i="1" dirty="0">
                <a:solidFill>
                  <a:schemeClr val="accent1">
                    <a:lumMod val="50000"/>
                  </a:schemeClr>
                </a:solidFill>
              </a:rPr>
              <a:t>How are you going to make money and what are your unit costs?</a:t>
            </a:r>
          </a:p>
          <a:p>
            <a:r>
              <a:rPr lang="en-US" sz="1600" i="1" dirty="0">
                <a:solidFill>
                  <a:schemeClr val="accent1">
                    <a:lumMod val="50000"/>
                  </a:schemeClr>
                </a:solidFill>
              </a:rPr>
              <a:t>Describe your high-level business model here and talk about the customer segments you’ll be targeting. </a:t>
            </a:r>
          </a:p>
          <a:p>
            <a:r>
              <a:rPr lang="en-US" sz="1600" i="1" dirty="0">
                <a:solidFill>
                  <a:schemeClr val="accent1">
                    <a:lumMod val="50000"/>
                  </a:schemeClr>
                </a:solidFill>
              </a:rPr>
              <a:t>How willing are your customers to pay, and what pricing tiers will you offer? </a:t>
            </a:r>
          </a:p>
        </p:txBody>
      </p:sp>
    </p:spTree>
    <p:extLst>
      <p:ext uri="{BB962C8B-B14F-4D97-AF65-F5344CB8AC3E}">
        <p14:creationId xmlns:p14="http://schemas.microsoft.com/office/powerpoint/2010/main" val="3399539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56812B-61AE-F7D4-F084-6C2FF240F157}"/>
              </a:ext>
            </a:extLst>
          </p:cNvPr>
          <p:cNvSpPr>
            <a:spLocks noGrp="1"/>
          </p:cNvSpPr>
          <p:nvPr>
            <p:ph type="body" sz="quarter" idx="10"/>
          </p:nvPr>
        </p:nvSpPr>
        <p:spPr/>
        <p:txBody>
          <a:bodyPr/>
          <a:lstStyle/>
          <a:p>
            <a:r>
              <a:rPr lang="en-US" dirty="0"/>
              <a:t>Unique Selling point(s) (USP)</a:t>
            </a:r>
          </a:p>
        </p:txBody>
      </p:sp>
      <p:sp>
        <p:nvSpPr>
          <p:cNvPr id="12" name="Text Placeholder 2">
            <a:extLst>
              <a:ext uri="{FF2B5EF4-FFF2-40B4-BE49-F238E27FC236}">
                <a16:creationId xmlns:a16="http://schemas.microsoft.com/office/drawing/2014/main" id="{99FEF8B5-5126-9E42-8DB0-1F161A86A10A}"/>
              </a:ext>
            </a:extLst>
          </p:cNvPr>
          <p:cNvSpPr>
            <a:spLocks noGrp="1"/>
          </p:cNvSpPr>
          <p:nvPr>
            <p:ph type="body" sz="quarter" idx="11"/>
          </p:nvPr>
        </p:nvSpPr>
        <p:spPr>
          <a:xfrm>
            <a:off x="1690255" y="942110"/>
            <a:ext cx="10120385" cy="5084618"/>
          </a:xfrm>
        </p:spPr>
        <p:txBody>
          <a:bodyPr/>
          <a:lstStyle/>
          <a:p>
            <a:endParaRPr lang="en-US" i="1" dirty="0">
              <a:solidFill>
                <a:schemeClr val="accent1">
                  <a:lumMod val="50000"/>
                </a:schemeClr>
              </a:solidFill>
            </a:endParaRPr>
          </a:p>
          <a:p>
            <a:r>
              <a:rPr lang="en-US" sz="1600" i="1" dirty="0">
                <a:solidFill>
                  <a:schemeClr val="accent1">
                    <a:lumMod val="50000"/>
                  </a:schemeClr>
                </a:solidFill>
              </a:rPr>
              <a:t>What differentiates you from the market?</a:t>
            </a:r>
          </a:p>
          <a:p>
            <a:r>
              <a:rPr lang="en-US" sz="1600" i="1" dirty="0">
                <a:solidFill>
                  <a:schemeClr val="accent1">
                    <a:lumMod val="50000"/>
                  </a:schemeClr>
                </a:solidFill>
              </a:rPr>
              <a:t>Why is your product/solution better than competitors?</a:t>
            </a:r>
          </a:p>
          <a:p>
            <a:endParaRPr lang="en-US" sz="1600" i="1" dirty="0">
              <a:solidFill>
                <a:schemeClr val="accent1">
                  <a:lumMod val="50000"/>
                </a:schemeClr>
              </a:solidFill>
            </a:endParaRPr>
          </a:p>
        </p:txBody>
      </p:sp>
      <p:sp>
        <p:nvSpPr>
          <p:cNvPr id="3" name="Rectangle 2">
            <a:extLst>
              <a:ext uri="{FF2B5EF4-FFF2-40B4-BE49-F238E27FC236}">
                <a16:creationId xmlns:a16="http://schemas.microsoft.com/office/drawing/2014/main" id="{9DA4B615-A7C2-D486-369E-B8ED4087EBCD}"/>
              </a:ext>
            </a:extLst>
          </p:cNvPr>
          <p:cNvSpPr/>
          <p:nvPr/>
        </p:nvSpPr>
        <p:spPr>
          <a:xfrm>
            <a:off x="7854978" y="3311890"/>
            <a:ext cx="2578308" cy="1006781"/>
          </a:xfrm>
          <a:prstGeom prst="rect">
            <a:avLst/>
          </a:prstGeom>
          <a:solidFill>
            <a:srgbClr val="97B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a:solidFill>
                  <a:schemeClr val="tx1"/>
                </a:solidFill>
                <a:latin typeface="Calibri" panose="020F0502020204030204"/>
              </a:rPr>
              <a:t>Price</a:t>
            </a:r>
          </a:p>
        </p:txBody>
      </p:sp>
      <p:sp>
        <p:nvSpPr>
          <p:cNvPr id="4" name="Rectangle 3">
            <a:extLst>
              <a:ext uri="{FF2B5EF4-FFF2-40B4-BE49-F238E27FC236}">
                <a16:creationId xmlns:a16="http://schemas.microsoft.com/office/drawing/2014/main" id="{7DD47BAA-91BF-4B0F-12CE-416409AA1A05}"/>
              </a:ext>
            </a:extLst>
          </p:cNvPr>
          <p:cNvSpPr/>
          <p:nvPr/>
        </p:nvSpPr>
        <p:spPr>
          <a:xfrm>
            <a:off x="2073606" y="3311890"/>
            <a:ext cx="2578152" cy="1006781"/>
          </a:xfrm>
          <a:prstGeom prst="rect">
            <a:avLst/>
          </a:prstGeom>
          <a:solidFill>
            <a:srgbClr val="1340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schemeClr val="bg1"/>
                </a:solidFill>
              </a:rPr>
              <a:t>Scalability</a:t>
            </a:r>
            <a:r>
              <a:rPr lang="en-US" dirty="0">
                <a:solidFill>
                  <a:schemeClr val="bg1"/>
                </a:solidFill>
              </a:rPr>
              <a:t>: One solution for all applications.</a:t>
            </a:r>
            <a:endParaRPr lang="en-US" b="1" dirty="0">
              <a:solidFill>
                <a:schemeClr val="bg1"/>
              </a:solidFill>
            </a:endParaRPr>
          </a:p>
        </p:txBody>
      </p:sp>
      <p:sp>
        <p:nvSpPr>
          <p:cNvPr id="5" name="Rectangle 4">
            <a:extLst>
              <a:ext uri="{FF2B5EF4-FFF2-40B4-BE49-F238E27FC236}">
                <a16:creationId xmlns:a16="http://schemas.microsoft.com/office/drawing/2014/main" id="{3D5F42BE-8FF9-4C8F-306B-A4A7931747C0}"/>
              </a:ext>
            </a:extLst>
          </p:cNvPr>
          <p:cNvSpPr/>
          <p:nvPr/>
        </p:nvSpPr>
        <p:spPr>
          <a:xfrm>
            <a:off x="4964214" y="3311890"/>
            <a:ext cx="2578308" cy="1002022"/>
          </a:xfrm>
          <a:prstGeom prst="rect">
            <a:avLst/>
          </a:prstGeom>
          <a:solidFill>
            <a:srgbClr val="608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schemeClr val="tx1"/>
                </a:solidFill>
              </a:rPr>
              <a:t>Reliability: </a:t>
            </a:r>
            <a:r>
              <a:rPr lang="en-US" dirty="0">
                <a:solidFill>
                  <a:schemeClr val="tx1"/>
                </a:solidFill>
              </a:rPr>
              <a:t>100% in-house development</a:t>
            </a:r>
            <a:endParaRPr lang="en-US" sz="1800" b="1" dirty="0">
              <a:solidFill>
                <a:schemeClr val="tx1"/>
              </a:solidFill>
            </a:endParaRPr>
          </a:p>
        </p:txBody>
      </p:sp>
      <p:sp>
        <p:nvSpPr>
          <p:cNvPr id="6" name="TextBox 5">
            <a:extLst>
              <a:ext uri="{FF2B5EF4-FFF2-40B4-BE49-F238E27FC236}">
                <a16:creationId xmlns:a16="http://schemas.microsoft.com/office/drawing/2014/main" id="{2075D80B-D36D-8822-0AB1-E8F6C37CBBDF}"/>
              </a:ext>
            </a:extLst>
          </p:cNvPr>
          <p:cNvSpPr txBox="1"/>
          <p:nvPr/>
        </p:nvSpPr>
        <p:spPr>
          <a:xfrm>
            <a:off x="7925873" y="4496479"/>
            <a:ext cx="2436518" cy="1077218"/>
          </a:xfrm>
          <a:prstGeom prst="rect">
            <a:avLst/>
          </a:prstGeom>
          <a:noFill/>
        </p:spPr>
        <p:txBody>
          <a:bodyPr wrap="square">
            <a:spAutoFit/>
          </a:bodyPr>
          <a:lstStyle/>
          <a:p>
            <a:pPr marL="285750" indent="-285750">
              <a:buFont typeface="Wingdings" panose="05000000000000000000" pitchFamily="2" charset="2"/>
              <a:buChar char="§"/>
              <a:defRPr/>
            </a:pPr>
            <a:r>
              <a:rPr kumimoji="0" lang="en-US" sz="1600" b="0" i="0" u="none" strike="noStrike" kern="1200" cap="none" spc="0" normalizeH="0" baseline="0" noProof="0" dirty="0">
                <a:ln>
                  <a:noFill/>
                </a:ln>
                <a:effectLst/>
                <a:uLnTx/>
                <a:uFillTx/>
                <a:latin typeface="Calibri" panose="020F0502020204030204"/>
                <a:ea typeface="+mn-ea"/>
                <a:cs typeface="+mn-cs"/>
              </a:rPr>
              <a:t>Low installation &amp; maintenance cost</a:t>
            </a: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effectLst/>
                <a:uLnTx/>
                <a:uFillTx/>
                <a:latin typeface="Calibri" panose="020F0502020204030204"/>
                <a:ea typeface="+mn-ea"/>
                <a:cs typeface="+mn-cs"/>
              </a:rPr>
              <a:t>Low scalability cost</a:t>
            </a:r>
            <a:endParaRPr kumimoji="0" lang="el-GR" sz="1600" b="0" i="0" u="none" strike="noStrike" kern="1200" cap="none" spc="0" normalizeH="0" baseline="0" noProof="0" dirty="0">
              <a:ln>
                <a:noFill/>
              </a:ln>
              <a:effectLst/>
              <a:uLnTx/>
              <a:uFillTx/>
              <a:latin typeface="Calibri" panose="020F0502020204030204"/>
              <a:ea typeface="+mn-ea"/>
              <a:cs typeface="+mn-cs"/>
            </a:endParaRP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b="1" dirty="0">
                <a:latin typeface="Calibri" panose="020F0502020204030204"/>
              </a:rPr>
              <a:t>No hidden costs</a:t>
            </a:r>
            <a:endParaRPr kumimoji="0" lang="en-US" sz="1600" b="1" i="0" u="none" strike="noStrike" kern="1200" cap="none" spc="0" normalizeH="0" baseline="0" noProof="0" dirty="0">
              <a:ln>
                <a:noFill/>
              </a:ln>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6F442A9-552B-432F-AC7E-7BC8AA8F61B0}"/>
              </a:ext>
            </a:extLst>
          </p:cNvPr>
          <p:cNvSpPr txBox="1"/>
          <p:nvPr/>
        </p:nvSpPr>
        <p:spPr>
          <a:xfrm>
            <a:off x="4982279" y="4496479"/>
            <a:ext cx="2690892" cy="1323439"/>
          </a:xfrm>
          <a:prstGeom prst="rect">
            <a:avLst/>
          </a:prstGeom>
          <a:noFill/>
        </p:spPr>
        <p:txBody>
          <a:bodyPr wrap="square">
            <a:spAutoFit/>
          </a:bodyPr>
          <a:lstStyle/>
          <a:p>
            <a:pPr marL="285750" indent="-285750" algn="just">
              <a:buFont typeface="Wingdings" panose="05000000000000000000" pitchFamily="2" charset="2"/>
              <a:buChar char="§"/>
            </a:pPr>
            <a:r>
              <a:rPr lang="en-US" sz="1600" b="1" i="0" dirty="0">
                <a:effectLst/>
              </a:rPr>
              <a:t>No dependency</a:t>
            </a:r>
            <a:r>
              <a:rPr lang="en-US" sz="1600" b="0" i="0" dirty="0">
                <a:effectLst/>
              </a:rPr>
              <a:t> on third party products for data processing.</a:t>
            </a:r>
          </a:p>
          <a:p>
            <a:pPr marL="285750" indent="-285750" algn="just">
              <a:buFont typeface="Wingdings" panose="05000000000000000000" pitchFamily="2" charset="2"/>
              <a:buChar char="§"/>
            </a:pPr>
            <a:r>
              <a:rPr lang="en-US" sz="1600" b="1" i="0" dirty="0">
                <a:effectLst/>
              </a:rPr>
              <a:t>Continuous</a:t>
            </a:r>
            <a:r>
              <a:rPr lang="en-US" sz="1600" b="0" i="0" dirty="0">
                <a:effectLst/>
              </a:rPr>
              <a:t> operation based on the edge.</a:t>
            </a:r>
          </a:p>
        </p:txBody>
      </p:sp>
      <p:sp>
        <p:nvSpPr>
          <p:cNvPr id="8" name="TextBox 7">
            <a:extLst>
              <a:ext uri="{FF2B5EF4-FFF2-40B4-BE49-F238E27FC236}">
                <a16:creationId xmlns:a16="http://schemas.microsoft.com/office/drawing/2014/main" id="{8CA475BC-C828-77D4-26B9-B0D268ABAC56}"/>
              </a:ext>
            </a:extLst>
          </p:cNvPr>
          <p:cNvSpPr txBox="1"/>
          <p:nvPr/>
        </p:nvSpPr>
        <p:spPr>
          <a:xfrm>
            <a:off x="2073606" y="4496479"/>
            <a:ext cx="2655970" cy="1077218"/>
          </a:xfrm>
          <a:prstGeom prst="rect">
            <a:avLst/>
          </a:prstGeom>
          <a:noFill/>
        </p:spPr>
        <p:txBody>
          <a:bodyPr wrap="square">
            <a:spAutoFit/>
          </a:bodyPr>
          <a:lstStyle/>
          <a:p>
            <a:pPr marL="285750" indent="-285750" algn="just">
              <a:buFont typeface="Wingdings" panose="05000000000000000000" pitchFamily="2" charset="2"/>
              <a:buChar char="§"/>
            </a:pPr>
            <a:r>
              <a:rPr lang="en-US" sz="1600" b="0" i="0" dirty="0">
                <a:effectLst/>
              </a:rPr>
              <a:t>The </a:t>
            </a:r>
            <a:r>
              <a:rPr lang="en-US" sz="1600" b="1" i="0" dirty="0">
                <a:effectLst/>
              </a:rPr>
              <a:t>modular</a:t>
            </a:r>
            <a:r>
              <a:rPr lang="en-US" sz="1600" b="0" i="0" dirty="0">
                <a:effectLst/>
              </a:rPr>
              <a:t> structure of the HW &amp; SW allows scalability for any future digital need.</a:t>
            </a:r>
          </a:p>
        </p:txBody>
      </p:sp>
    </p:spTree>
    <p:extLst>
      <p:ext uri="{BB962C8B-B14F-4D97-AF65-F5344CB8AC3E}">
        <p14:creationId xmlns:p14="http://schemas.microsoft.com/office/powerpoint/2010/main" val="1054657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56812B-61AE-F7D4-F084-6C2FF240F157}"/>
              </a:ext>
            </a:extLst>
          </p:cNvPr>
          <p:cNvSpPr>
            <a:spLocks noGrp="1"/>
          </p:cNvSpPr>
          <p:nvPr>
            <p:ph type="body" sz="quarter" idx="10"/>
          </p:nvPr>
        </p:nvSpPr>
        <p:spPr/>
        <p:txBody>
          <a:bodyPr/>
          <a:lstStyle/>
          <a:p>
            <a:r>
              <a:rPr lang="en-US" dirty="0"/>
              <a:t>Competition Analysis</a:t>
            </a:r>
          </a:p>
        </p:txBody>
      </p:sp>
      <p:sp>
        <p:nvSpPr>
          <p:cNvPr id="4" name="Rectangle 3">
            <a:extLst>
              <a:ext uri="{FF2B5EF4-FFF2-40B4-BE49-F238E27FC236}">
                <a16:creationId xmlns:a16="http://schemas.microsoft.com/office/drawing/2014/main" id="{A957CFC5-45F9-E6D3-F5BF-7291E903216F}"/>
              </a:ext>
            </a:extLst>
          </p:cNvPr>
          <p:cNvSpPr/>
          <p:nvPr/>
        </p:nvSpPr>
        <p:spPr>
          <a:xfrm>
            <a:off x="1524000" y="1130385"/>
            <a:ext cx="10465428" cy="1323439"/>
          </a:xfrm>
          <a:prstGeom prst="rect">
            <a:avLst/>
          </a:prstGeom>
          <a:noFill/>
        </p:spPr>
        <p:txBody>
          <a:bodyPr wrap="square">
            <a:spAutoFit/>
          </a:bodyPr>
          <a:lstStyle/>
          <a:p>
            <a:endParaRPr lang="en-US" sz="1600" i="1" dirty="0">
              <a:solidFill>
                <a:schemeClr val="accent1">
                  <a:lumMod val="50000"/>
                </a:schemeClr>
              </a:solidFill>
              <a:latin typeface="Tahoma "/>
            </a:endParaRPr>
          </a:p>
          <a:p>
            <a:r>
              <a:rPr lang="en-US" sz="1600" i="1" dirty="0">
                <a:solidFill>
                  <a:schemeClr val="accent1">
                    <a:lumMod val="50000"/>
                  </a:schemeClr>
                </a:solidFill>
                <a:latin typeface="Tahoma "/>
              </a:rPr>
              <a:t>Competitive Advantages </a:t>
            </a:r>
          </a:p>
          <a:p>
            <a:r>
              <a:rPr lang="en-US" sz="1600" i="1" dirty="0">
                <a:solidFill>
                  <a:schemeClr val="accent1">
                    <a:lumMod val="50000"/>
                  </a:schemeClr>
                </a:solidFill>
                <a:latin typeface="Tahoma "/>
              </a:rPr>
              <a:t>Show investors that you know the competitive landscape well and explain how (and why) you’ll be able to become a market leader. </a:t>
            </a:r>
          </a:p>
          <a:p>
            <a:endParaRPr lang="en-US" sz="1600" i="1" dirty="0">
              <a:solidFill>
                <a:schemeClr val="accent1">
                  <a:lumMod val="50000"/>
                </a:schemeClr>
              </a:solidFill>
              <a:latin typeface="Tahoma "/>
            </a:endParaRPr>
          </a:p>
        </p:txBody>
      </p:sp>
      <p:cxnSp>
        <p:nvCxnSpPr>
          <p:cNvPr id="5" name="Shape 468">
            <a:extLst>
              <a:ext uri="{FF2B5EF4-FFF2-40B4-BE49-F238E27FC236}">
                <a16:creationId xmlns:a16="http://schemas.microsoft.com/office/drawing/2014/main" id="{B6BC24BE-8802-54DC-1C48-3CAE9957C335}"/>
              </a:ext>
            </a:extLst>
          </p:cNvPr>
          <p:cNvCxnSpPr>
            <a:cxnSpLocks/>
          </p:cNvCxnSpPr>
          <p:nvPr/>
        </p:nvCxnSpPr>
        <p:spPr>
          <a:xfrm>
            <a:off x="6486827" y="3132498"/>
            <a:ext cx="0" cy="2293117"/>
          </a:xfrm>
          <a:prstGeom prst="straightConnector1">
            <a:avLst/>
          </a:prstGeom>
          <a:ln>
            <a:headEnd type="triangl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6" name="Shape 469">
            <a:extLst>
              <a:ext uri="{FF2B5EF4-FFF2-40B4-BE49-F238E27FC236}">
                <a16:creationId xmlns:a16="http://schemas.microsoft.com/office/drawing/2014/main" id="{EC5A4822-CE6D-53CA-8D0C-CBB12096EC54}"/>
              </a:ext>
            </a:extLst>
          </p:cNvPr>
          <p:cNvCxnSpPr>
            <a:cxnSpLocks/>
          </p:cNvCxnSpPr>
          <p:nvPr/>
        </p:nvCxnSpPr>
        <p:spPr>
          <a:xfrm>
            <a:off x="4911840" y="4238673"/>
            <a:ext cx="3186546" cy="353"/>
          </a:xfrm>
          <a:prstGeom prst="straightConnector1">
            <a:avLst/>
          </a:prstGeom>
          <a:ln>
            <a:headEnd type="triangle" w="med" len="med"/>
            <a:tailEnd type="triangle" w="med" len="med"/>
          </a:ln>
        </p:spPr>
        <p:style>
          <a:lnRef idx="1">
            <a:schemeClr val="accent4"/>
          </a:lnRef>
          <a:fillRef idx="0">
            <a:schemeClr val="accent4"/>
          </a:fillRef>
          <a:effectRef idx="0">
            <a:schemeClr val="accent4"/>
          </a:effectRef>
          <a:fontRef idx="minor">
            <a:schemeClr val="tx1"/>
          </a:fontRef>
        </p:style>
      </p:cxnSp>
      <p:sp>
        <p:nvSpPr>
          <p:cNvPr id="7" name="Shape 470">
            <a:extLst>
              <a:ext uri="{FF2B5EF4-FFF2-40B4-BE49-F238E27FC236}">
                <a16:creationId xmlns:a16="http://schemas.microsoft.com/office/drawing/2014/main" id="{BB527B93-08E4-2088-6AD3-73B68C6C0C17}"/>
              </a:ext>
            </a:extLst>
          </p:cNvPr>
          <p:cNvSpPr txBox="1"/>
          <p:nvPr/>
        </p:nvSpPr>
        <p:spPr>
          <a:xfrm>
            <a:off x="5698659" y="2668936"/>
            <a:ext cx="1539020" cy="383149"/>
          </a:xfrm>
          <a:prstGeom prst="rect">
            <a:avLst/>
          </a:prstGeom>
          <a:solidFill>
            <a:srgbClr val="6DA5D8"/>
          </a:solidFill>
          <a:ln>
            <a:noFill/>
          </a:ln>
        </p:spPr>
        <p:txBody>
          <a:bodyPr lIns="121900" tIns="60933" rIns="121900" bIns="60933" anchor="ctr" anchorCtr="0">
            <a:noAutofit/>
          </a:bodyPr>
          <a:lstStyle/>
          <a:p>
            <a:pPr algn="ctr">
              <a:buClr>
                <a:srgbClr val="595959"/>
              </a:buClr>
              <a:buSzPct val="25000"/>
            </a:pPr>
            <a:r>
              <a:rPr lang="en-US" sz="1000" dirty="0">
                <a:latin typeface="PT Sans" charset="-52"/>
                <a:ea typeface="PT Sans" charset="-52"/>
                <a:cs typeface="PT Sans" charset="-52"/>
                <a:sym typeface="Helvetica Neue"/>
              </a:rPr>
              <a:t>EASY TO USE</a:t>
            </a:r>
            <a:endParaRPr lang="en" sz="1000" dirty="0">
              <a:latin typeface="PT Sans" charset="-52"/>
              <a:ea typeface="PT Sans" charset="-52"/>
              <a:cs typeface="PT Sans" charset="-52"/>
              <a:sym typeface="Helvetica Neue"/>
            </a:endParaRPr>
          </a:p>
        </p:txBody>
      </p:sp>
      <p:sp>
        <p:nvSpPr>
          <p:cNvPr id="8" name="Shape 476">
            <a:extLst>
              <a:ext uri="{FF2B5EF4-FFF2-40B4-BE49-F238E27FC236}">
                <a16:creationId xmlns:a16="http://schemas.microsoft.com/office/drawing/2014/main" id="{D6E633BA-FB9E-D9E3-EE46-1DC85BCD1CC6}"/>
              </a:ext>
            </a:extLst>
          </p:cNvPr>
          <p:cNvSpPr txBox="1"/>
          <p:nvPr/>
        </p:nvSpPr>
        <p:spPr>
          <a:xfrm>
            <a:off x="8224271" y="4056464"/>
            <a:ext cx="1253686" cy="364417"/>
          </a:xfrm>
          <a:prstGeom prst="rect">
            <a:avLst/>
          </a:prstGeom>
          <a:solidFill>
            <a:srgbClr val="6DA5D8"/>
          </a:solidFill>
          <a:ln>
            <a:noFill/>
          </a:ln>
        </p:spPr>
        <p:txBody>
          <a:bodyPr lIns="121900" tIns="60933" rIns="121900" bIns="60933" anchor="ctr" anchorCtr="0">
            <a:noAutofit/>
          </a:bodyPr>
          <a:lstStyle/>
          <a:p>
            <a:pPr algn="ctr">
              <a:buClr>
                <a:srgbClr val="595959"/>
              </a:buClr>
              <a:buSzPct val="25000"/>
            </a:pPr>
            <a:r>
              <a:rPr lang="en-US" sz="1000" dirty="0">
                <a:latin typeface="PT Sans" charset="-52"/>
                <a:ea typeface="PT Sans" charset="-52"/>
                <a:cs typeface="PT Sans" charset="-52"/>
                <a:sym typeface="Helvetica Neue"/>
              </a:rPr>
              <a:t>AFFORDABLE</a:t>
            </a:r>
            <a:endParaRPr lang="en" sz="1000" dirty="0">
              <a:latin typeface="PT Sans" charset="-52"/>
              <a:ea typeface="PT Sans" charset="-52"/>
              <a:cs typeface="PT Sans" charset="-52"/>
              <a:sym typeface="Helvetica Neue"/>
            </a:endParaRPr>
          </a:p>
        </p:txBody>
      </p:sp>
      <p:sp>
        <p:nvSpPr>
          <p:cNvPr id="13" name="Shape 470">
            <a:extLst>
              <a:ext uri="{FF2B5EF4-FFF2-40B4-BE49-F238E27FC236}">
                <a16:creationId xmlns:a16="http://schemas.microsoft.com/office/drawing/2014/main" id="{9A1AE05E-F11F-61BD-6197-6ECE9451B615}"/>
              </a:ext>
            </a:extLst>
          </p:cNvPr>
          <p:cNvSpPr txBox="1"/>
          <p:nvPr/>
        </p:nvSpPr>
        <p:spPr>
          <a:xfrm>
            <a:off x="5698659" y="5444186"/>
            <a:ext cx="1663439" cy="383149"/>
          </a:xfrm>
          <a:prstGeom prst="rect">
            <a:avLst/>
          </a:prstGeom>
          <a:solidFill>
            <a:srgbClr val="6DA5D8"/>
          </a:solidFill>
          <a:ln>
            <a:noFill/>
          </a:ln>
        </p:spPr>
        <p:txBody>
          <a:bodyPr lIns="121900" tIns="60933" rIns="121900" bIns="60933" anchor="ctr" anchorCtr="0">
            <a:noAutofit/>
          </a:bodyPr>
          <a:lstStyle/>
          <a:p>
            <a:pPr algn="ctr">
              <a:buClr>
                <a:srgbClr val="595959"/>
              </a:buClr>
              <a:buSzPct val="25000"/>
            </a:pPr>
            <a:r>
              <a:rPr lang="en-AU" sz="1000" dirty="0">
                <a:latin typeface="PT Sans" charset="-52"/>
                <a:ea typeface="PT Sans" charset="-52"/>
                <a:cs typeface="PT Sans" charset="-52"/>
                <a:sym typeface="Helvetica Neue"/>
              </a:rPr>
              <a:t>DIFFICULT TO USE </a:t>
            </a:r>
            <a:endParaRPr lang="en" sz="1000" dirty="0">
              <a:latin typeface="PT Sans" charset="-52"/>
              <a:ea typeface="PT Sans" charset="-52"/>
              <a:cs typeface="PT Sans" charset="-52"/>
              <a:sym typeface="Helvetica Neue"/>
            </a:endParaRPr>
          </a:p>
        </p:txBody>
      </p:sp>
      <p:sp>
        <p:nvSpPr>
          <p:cNvPr id="14" name="Shape 476">
            <a:extLst>
              <a:ext uri="{FF2B5EF4-FFF2-40B4-BE49-F238E27FC236}">
                <a16:creationId xmlns:a16="http://schemas.microsoft.com/office/drawing/2014/main" id="{86EF710B-3979-2CF3-AE3E-874A49D2B81E}"/>
              </a:ext>
            </a:extLst>
          </p:cNvPr>
          <p:cNvSpPr txBox="1"/>
          <p:nvPr/>
        </p:nvSpPr>
        <p:spPr>
          <a:xfrm>
            <a:off x="3762943" y="4056817"/>
            <a:ext cx="1112326" cy="364417"/>
          </a:xfrm>
          <a:prstGeom prst="rect">
            <a:avLst/>
          </a:prstGeom>
          <a:solidFill>
            <a:srgbClr val="6DA5D8"/>
          </a:solidFill>
          <a:ln>
            <a:noFill/>
          </a:ln>
        </p:spPr>
        <p:txBody>
          <a:bodyPr lIns="121900" tIns="60933" rIns="121900" bIns="60933" anchor="ctr" anchorCtr="0">
            <a:noAutofit/>
          </a:bodyPr>
          <a:lstStyle/>
          <a:p>
            <a:pPr algn="ctr">
              <a:buClr>
                <a:srgbClr val="595959"/>
              </a:buClr>
              <a:buSzPct val="25000"/>
            </a:pPr>
            <a:r>
              <a:rPr lang="en-US" sz="1000" dirty="0">
                <a:latin typeface="PT Sans" charset="-52"/>
                <a:ea typeface="PT Sans" charset="-52"/>
                <a:cs typeface="PT Sans" charset="-52"/>
                <a:sym typeface="Helvetica Neue"/>
              </a:rPr>
              <a:t>EXPENSIVE</a:t>
            </a:r>
            <a:endParaRPr lang="en" sz="1000" dirty="0">
              <a:latin typeface="PT Sans" charset="-52"/>
              <a:ea typeface="PT Sans" charset="-52"/>
              <a:cs typeface="PT Sans" charset="-52"/>
              <a:sym typeface="Helvetica Neue"/>
            </a:endParaRPr>
          </a:p>
        </p:txBody>
      </p:sp>
      <p:pic>
        <p:nvPicPr>
          <p:cNvPr id="15" name="Picture 14" descr="Graphical user interface, application&#10;&#10;Description automatically generated">
            <a:extLst>
              <a:ext uri="{FF2B5EF4-FFF2-40B4-BE49-F238E27FC236}">
                <a16:creationId xmlns:a16="http://schemas.microsoft.com/office/drawing/2014/main" id="{C33755A8-70C4-65AE-8E62-9E1D13BFA4D9}"/>
              </a:ext>
            </a:extLst>
          </p:cNvPr>
          <p:cNvPicPr>
            <a:picLocks noChangeAspect="1"/>
          </p:cNvPicPr>
          <p:nvPr/>
        </p:nvPicPr>
        <p:blipFill rotWithShape="1">
          <a:blip r:embed="rId3">
            <a:extLst>
              <a:ext uri="{28A0092B-C50C-407E-A947-70E740481C1C}">
                <a14:useLocalDpi xmlns:a14="http://schemas.microsoft.com/office/drawing/2010/main" val="0"/>
              </a:ext>
            </a:extLst>
          </a:blip>
          <a:srcRect t="30757" b="34621"/>
          <a:stretch/>
        </p:blipFill>
        <p:spPr>
          <a:xfrm>
            <a:off x="7103573" y="3472889"/>
            <a:ext cx="890115" cy="308174"/>
          </a:xfrm>
          <a:prstGeom prst="rect">
            <a:avLst/>
          </a:prstGeom>
        </p:spPr>
      </p:pic>
      <p:sp>
        <p:nvSpPr>
          <p:cNvPr id="22" name="TextBox 21">
            <a:extLst>
              <a:ext uri="{FF2B5EF4-FFF2-40B4-BE49-F238E27FC236}">
                <a16:creationId xmlns:a16="http://schemas.microsoft.com/office/drawing/2014/main" id="{AE4D0411-E3CF-3124-5CA6-35A00B2A3059}"/>
              </a:ext>
            </a:extLst>
          </p:cNvPr>
          <p:cNvSpPr txBox="1"/>
          <p:nvPr/>
        </p:nvSpPr>
        <p:spPr>
          <a:xfrm>
            <a:off x="5105803" y="3454574"/>
            <a:ext cx="914399" cy="253916"/>
          </a:xfrm>
          <a:prstGeom prst="rect">
            <a:avLst/>
          </a:prstGeom>
          <a:noFill/>
        </p:spPr>
        <p:txBody>
          <a:bodyPr wrap="square" rtlCol="0">
            <a:spAutoFit/>
          </a:bodyPr>
          <a:lstStyle/>
          <a:p>
            <a:r>
              <a:rPr lang="en-US" sz="1050" dirty="0"/>
              <a:t>Competitor 1 </a:t>
            </a:r>
          </a:p>
        </p:txBody>
      </p:sp>
      <p:sp>
        <p:nvSpPr>
          <p:cNvPr id="23" name="TextBox 22">
            <a:extLst>
              <a:ext uri="{FF2B5EF4-FFF2-40B4-BE49-F238E27FC236}">
                <a16:creationId xmlns:a16="http://schemas.microsoft.com/office/drawing/2014/main" id="{BE43C97A-1C67-3071-A85D-D4E95211D669}"/>
              </a:ext>
            </a:extLst>
          </p:cNvPr>
          <p:cNvSpPr txBox="1"/>
          <p:nvPr/>
        </p:nvSpPr>
        <p:spPr>
          <a:xfrm>
            <a:off x="5105803" y="4719946"/>
            <a:ext cx="914399" cy="253916"/>
          </a:xfrm>
          <a:prstGeom prst="rect">
            <a:avLst/>
          </a:prstGeom>
          <a:noFill/>
        </p:spPr>
        <p:txBody>
          <a:bodyPr wrap="square" rtlCol="0">
            <a:spAutoFit/>
          </a:bodyPr>
          <a:lstStyle/>
          <a:p>
            <a:r>
              <a:rPr lang="en-US" sz="1050" dirty="0"/>
              <a:t>Competitor 2 </a:t>
            </a:r>
          </a:p>
        </p:txBody>
      </p:sp>
      <p:sp>
        <p:nvSpPr>
          <p:cNvPr id="24" name="TextBox 23">
            <a:extLst>
              <a:ext uri="{FF2B5EF4-FFF2-40B4-BE49-F238E27FC236}">
                <a16:creationId xmlns:a16="http://schemas.microsoft.com/office/drawing/2014/main" id="{8E8F7C8C-9BAF-D7A1-9EF5-6C1E2F7796D5}"/>
              </a:ext>
            </a:extLst>
          </p:cNvPr>
          <p:cNvSpPr txBox="1"/>
          <p:nvPr/>
        </p:nvSpPr>
        <p:spPr>
          <a:xfrm>
            <a:off x="7103573" y="4719946"/>
            <a:ext cx="914399" cy="253916"/>
          </a:xfrm>
          <a:prstGeom prst="rect">
            <a:avLst/>
          </a:prstGeom>
          <a:noFill/>
        </p:spPr>
        <p:txBody>
          <a:bodyPr wrap="square" rtlCol="0">
            <a:spAutoFit/>
          </a:bodyPr>
          <a:lstStyle/>
          <a:p>
            <a:r>
              <a:rPr lang="en-US" sz="1050" dirty="0"/>
              <a:t>Competitor 3 </a:t>
            </a:r>
          </a:p>
        </p:txBody>
      </p:sp>
    </p:spTree>
    <p:extLst>
      <p:ext uri="{BB962C8B-B14F-4D97-AF65-F5344CB8AC3E}">
        <p14:creationId xmlns:p14="http://schemas.microsoft.com/office/powerpoint/2010/main" val="1815957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56812B-61AE-F7D4-F084-6C2FF240F157}"/>
              </a:ext>
            </a:extLst>
          </p:cNvPr>
          <p:cNvSpPr>
            <a:spLocks noGrp="1"/>
          </p:cNvSpPr>
          <p:nvPr>
            <p:ph type="body" sz="quarter" idx="10"/>
          </p:nvPr>
        </p:nvSpPr>
        <p:spPr/>
        <p:txBody>
          <a:bodyPr/>
          <a:lstStyle/>
          <a:p>
            <a:r>
              <a:rPr lang="en-US" dirty="0"/>
              <a:t>Marketing &amp; Growth Strategy</a:t>
            </a:r>
          </a:p>
        </p:txBody>
      </p:sp>
      <p:sp>
        <p:nvSpPr>
          <p:cNvPr id="3" name="Text Placeholder 2">
            <a:extLst>
              <a:ext uri="{FF2B5EF4-FFF2-40B4-BE49-F238E27FC236}">
                <a16:creationId xmlns:a16="http://schemas.microsoft.com/office/drawing/2014/main" id="{A033B97A-6842-5F70-B037-D4376209B91E}"/>
              </a:ext>
            </a:extLst>
          </p:cNvPr>
          <p:cNvSpPr>
            <a:spLocks noGrp="1"/>
          </p:cNvSpPr>
          <p:nvPr>
            <p:ph type="body" sz="quarter" idx="11"/>
          </p:nvPr>
        </p:nvSpPr>
        <p:spPr/>
        <p:txBody>
          <a:bodyPr/>
          <a:lstStyle/>
          <a:p>
            <a:endParaRPr lang="en-US" sz="1600" i="1" dirty="0">
              <a:solidFill>
                <a:schemeClr val="accent1">
                  <a:lumMod val="50000"/>
                </a:schemeClr>
              </a:solidFill>
            </a:endParaRPr>
          </a:p>
          <a:p>
            <a:r>
              <a:rPr lang="en-US" sz="1600" i="1" dirty="0">
                <a:solidFill>
                  <a:schemeClr val="accent1">
                    <a:lumMod val="50000"/>
                  </a:schemeClr>
                </a:solidFill>
              </a:rPr>
              <a:t>What are your growth marketing plans?</a:t>
            </a:r>
          </a:p>
        </p:txBody>
      </p:sp>
    </p:spTree>
    <p:extLst>
      <p:ext uri="{BB962C8B-B14F-4D97-AF65-F5344CB8AC3E}">
        <p14:creationId xmlns:p14="http://schemas.microsoft.com/office/powerpoint/2010/main" val="1833374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56812B-61AE-F7D4-F084-6C2FF240F157}"/>
              </a:ext>
            </a:extLst>
          </p:cNvPr>
          <p:cNvSpPr>
            <a:spLocks noGrp="1"/>
          </p:cNvSpPr>
          <p:nvPr>
            <p:ph type="body" sz="quarter" idx="10"/>
          </p:nvPr>
        </p:nvSpPr>
        <p:spPr/>
        <p:txBody>
          <a:bodyPr/>
          <a:lstStyle/>
          <a:p>
            <a:r>
              <a:rPr lang="en-US" dirty="0"/>
              <a:t>Team &amp; Skills</a:t>
            </a:r>
          </a:p>
        </p:txBody>
      </p:sp>
      <p:sp>
        <p:nvSpPr>
          <p:cNvPr id="3" name="Text Placeholder 2">
            <a:extLst>
              <a:ext uri="{FF2B5EF4-FFF2-40B4-BE49-F238E27FC236}">
                <a16:creationId xmlns:a16="http://schemas.microsoft.com/office/drawing/2014/main" id="{A033B97A-6842-5F70-B037-D4376209B91E}"/>
              </a:ext>
            </a:extLst>
          </p:cNvPr>
          <p:cNvSpPr>
            <a:spLocks noGrp="1"/>
          </p:cNvSpPr>
          <p:nvPr>
            <p:ph type="body" sz="quarter" idx="11"/>
          </p:nvPr>
        </p:nvSpPr>
        <p:spPr/>
        <p:txBody>
          <a:bodyPr/>
          <a:lstStyle/>
          <a:p>
            <a:r>
              <a:rPr lang="en-US" sz="1600" i="1" dirty="0">
                <a:solidFill>
                  <a:schemeClr val="accent1">
                    <a:lumMod val="50000"/>
                  </a:schemeClr>
                </a:solidFill>
              </a:rPr>
              <a:t>Describe the team / new hires / external advisors and their roles and explain what makes each team member a perfect fit for the job.</a:t>
            </a:r>
          </a:p>
          <a:p>
            <a:endParaRPr lang="en-US" sz="1600" i="1" dirty="0">
              <a:solidFill>
                <a:schemeClr val="accent1">
                  <a:lumMod val="50000"/>
                </a:schemeClr>
              </a:solidFill>
            </a:endParaRPr>
          </a:p>
        </p:txBody>
      </p:sp>
      <p:sp>
        <p:nvSpPr>
          <p:cNvPr id="4" name="Rectangle 3">
            <a:extLst>
              <a:ext uri="{FF2B5EF4-FFF2-40B4-BE49-F238E27FC236}">
                <a16:creationId xmlns:a16="http://schemas.microsoft.com/office/drawing/2014/main" id="{B8F62A46-B41A-EC90-064F-285F89BB052B}"/>
              </a:ext>
            </a:extLst>
          </p:cNvPr>
          <p:cNvSpPr/>
          <p:nvPr/>
        </p:nvSpPr>
        <p:spPr>
          <a:xfrm>
            <a:off x="1476375" y="1915225"/>
            <a:ext cx="4236366" cy="425824"/>
          </a:xfrm>
          <a:prstGeom prst="rect">
            <a:avLst/>
          </a:prstGeom>
          <a:solidFill>
            <a:srgbClr val="134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Senior Management</a:t>
            </a:r>
          </a:p>
        </p:txBody>
      </p:sp>
      <p:sp>
        <p:nvSpPr>
          <p:cNvPr id="5" name="Rectangle 4">
            <a:extLst>
              <a:ext uri="{FF2B5EF4-FFF2-40B4-BE49-F238E27FC236}">
                <a16:creationId xmlns:a16="http://schemas.microsoft.com/office/drawing/2014/main" id="{5464AF73-E1E9-A16C-6792-060405E1C22E}"/>
              </a:ext>
            </a:extLst>
          </p:cNvPr>
          <p:cNvSpPr/>
          <p:nvPr/>
        </p:nvSpPr>
        <p:spPr>
          <a:xfrm>
            <a:off x="6315565" y="1915018"/>
            <a:ext cx="5559020" cy="393939"/>
          </a:xfrm>
          <a:prstGeom prst="rect">
            <a:avLst/>
          </a:prstGeom>
          <a:solidFill>
            <a:srgbClr val="97B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Mentors / Advisors</a:t>
            </a:r>
          </a:p>
        </p:txBody>
      </p:sp>
      <p:sp>
        <p:nvSpPr>
          <p:cNvPr id="6" name="TextBox 5">
            <a:extLst>
              <a:ext uri="{FF2B5EF4-FFF2-40B4-BE49-F238E27FC236}">
                <a16:creationId xmlns:a16="http://schemas.microsoft.com/office/drawing/2014/main" id="{D3EDCF3C-2743-0816-CA6E-84EE14B3CC88}"/>
              </a:ext>
            </a:extLst>
          </p:cNvPr>
          <p:cNvSpPr txBox="1"/>
          <p:nvPr/>
        </p:nvSpPr>
        <p:spPr>
          <a:xfrm>
            <a:off x="1607838" y="4173692"/>
            <a:ext cx="1897997" cy="2062103"/>
          </a:xfrm>
          <a:prstGeom prst="rect">
            <a:avLst/>
          </a:prstGeom>
          <a:noFill/>
        </p:spPr>
        <p:txBody>
          <a:bodyPr wrap="square" rtlCol="0">
            <a:spAutoFit/>
          </a:bodyPr>
          <a:lstStyle/>
          <a:p>
            <a:r>
              <a:rPr lang="en-US" sz="1600" b="1" dirty="0"/>
              <a:t>Rebeca Blue</a:t>
            </a:r>
          </a:p>
          <a:p>
            <a:r>
              <a:rPr lang="en-US" sz="1600" dirty="0"/>
              <a:t>CEO</a:t>
            </a:r>
          </a:p>
          <a:p>
            <a:r>
              <a:rPr lang="en-US" sz="1200" dirty="0"/>
              <a:t>Production &amp; Management Engineer, MBA, </a:t>
            </a:r>
            <a:r>
              <a:rPr lang="en-US" sz="1200" dirty="0" err="1"/>
              <a:t>MRes</a:t>
            </a:r>
            <a:r>
              <a:rPr lang="en-US" sz="1200" dirty="0"/>
              <a:t>.</a:t>
            </a:r>
          </a:p>
          <a:p>
            <a:r>
              <a:rPr lang="en-US" sz="1200" dirty="0"/>
              <a:t>10 years in Business Development.</a:t>
            </a:r>
          </a:p>
          <a:p>
            <a:r>
              <a:rPr lang="en-US" sz="1200" dirty="0"/>
              <a:t>Collaboration in R&amp;D projects with NASA, ESA.</a:t>
            </a:r>
          </a:p>
          <a:p>
            <a:r>
              <a:rPr lang="en-US" sz="1200" dirty="0"/>
              <a:t>Coordination of 50 H2020 R&amp;D projects.</a:t>
            </a:r>
          </a:p>
        </p:txBody>
      </p:sp>
      <p:sp>
        <p:nvSpPr>
          <p:cNvPr id="7" name="TextBox 6">
            <a:extLst>
              <a:ext uri="{FF2B5EF4-FFF2-40B4-BE49-F238E27FC236}">
                <a16:creationId xmlns:a16="http://schemas.microsoft.com/office/drawing/2014/main" id="{07FB16C3-B12F-9235-6279-52DF02C31D77}"/>
              </a:ext>
            </a:extLst>
          </p:cNvPr>
          <p:cNvSpPr txBox="1"/>
          <p:nvPr/>
        </p:nvSpPr>
        <p:spPr>
          <a:xfrm>
            <a:off x="3607360" y="4156155"/>
            <a:ext cx="1897996" cy="2246769"/>
          </a:xfrm>
          <a:prstGeom prst="rect">
            <a:avLst/>
          </a:prstGeom>
          <a:noFill/>
        </p:spPr>
        <p:txBody>
          <a:bodyPr wrap="square" rtlCol="0">
            <a:spAutoFit/>
          </a:bodyPr>
          <a:lstStyle/>
          <a:p>
            <a:r>
              <a:rPr lang="en-US" sz="1600" b="1" dirty="0"/>
              <a:t>James Bond</a:t>
            </a:r>
          </a:p>
          <a:p>
            <a:r>
              <a:rPr lang="en-US" sz="1600" dirty="0"/>
              <a:t>CTO</a:t>
            </a:r>
          </a:p>
          <a:p>
            <a:r>
              <a:rPr lang="en-US" sz="1200" dirty="0"/>
              <a:t>Electrical &amp; Computer Engineer, MSc</a:t>
            </a:r>
          </a:p>
          <a:p>
            <a:r>
              <a:rPr lang="en-US" sz="1200" dirty="0"/>
              <a:t>60 years in IoT Product Development. </a:t>
            </a:r>
          </a:p>
          <a:p>
            <a:r>
              <a:rPr lang="en-US" sz="1200" dirty="0"/>
              <a:t>Technical Manager in more than 1,000 R&amp;D projects.</a:t>
            </a:r>
          </a:p>
          <a:p>
            <a:r>
              <a:rPr lang="en-US" sz="1200" dirty="0"/>
              <a:t>Collaboration in projects with NASA, ESA, MI6.</a:t>
            </a:r>
          </a:p>
          <a:p>
            <a:endParaRPr lang="en-US" sz="1200" dirty="0"/>
          </a:p>
        </p:txBody>
      </p:sp>
      <p:sp>
        <p:nvSpPr>
          <p:cNvPr id="9" name="TextBox 8">
            <a:extLst>
              <a:ext uri="{FF2B5EF4-FFF2-40B4-BE49-F238E27FC236}">
                <a16:creationId xmlns:a16="http://schemas.microsoft.com/office/drawing/2014/main" id="{0E068988-15B0-9AC4-0DE5-A859074A2AD5}"/>
              </a:ext>
            </a:extLst>
          </p:cNvPr>
          <p:cNvSpPr txBox="1"/>
          <p:nvPr/>
        </p:nvSpPr>
        <p:spPr>
          <a:xfrm>
            <a:off x="6277361" y="4173692"/>
            <a:ext cx="1909717" cy="1261884"/>
          </a:xfrm>
          <a:prstGeom prst="rect">
            <a:avLst/>
          </a:prstGeom>
          <a:noFill/>
        </p:spPr>
        <p:txBody>
          <a:bodyPr wrap="square" rtlCol="0">
            <a:spAutoFit/>
          </a:bodyPr>
          <a:lstStyle/>
          <a:p>
            <a:r>
              <a:rPr lang="en-US" sz="1600" b="1" dirty="0"/>
              <a:t>Eleni </a:t>
            </a:r>
            <a:r>
              <a:rPr lang="en-US" sz="1600" b="1" dirty="0" err="1"/>
              <a:t>Petrou</a:t>
            </a:r>
            <a:endParaRPr lang="en-US" sz="1600" b="1" dirty="0"/>
          </a:p>
          <a:p>
            <a:r>
              <a:rPr lang="en-US" sz="1200" dirty="0"/>
              <a:t>National Representative, ESA</a:t>
            </a:r>
          </a:p>
          <a:p>
            <a:r>
              <a:rPr lang="en-US" sz="1200" dirty="0"/>
              <a:t>Business Advisor (25 years)</a:t>
            </a:r>
          </a:p>
          <a:p>
            <a:r>
              <a:rPr lang="en-US" sz="1200" dirty="0"/>
              <a:t>Board Member of the National Council.</a:t>
            </a:r>
          </a:p>
        </p:txBody>
      </p:sp>
      <p:sp>
        <p:nvSpPr>
          <p:cNvPr id="10" name="TextBox 9">
            <a:extLst>
              <a:ext uri="{FF2B5EF4-FFF2-40B4-BE49-F238E27FC236}">
                <a16:creationId xmlns:a16="http://schemas.microsoft.com/office/drawing/2014/main" id="{28B98708-1A01-36E7-CDE3-E20BAD9781DC}"/>
              </a:ext>
            </a:extLst>
          </p:cNvPr>
          <p:cNvSpPr txBox="1"/>
          <p:nvPr/>
        </p:nvSpPr>
        <p:spPr>
          <a:xfrm>
            <a:off x="8310104" y="4173692"/>
            <a:ext cx="1897996" cy="1261884"/>
          </a:xfrm>
          <a:prstGeom prst="rect">
            <a:avLst/>
          </a:prstGeom>
          <a:noFill/>
        </p:spPr>
        <p:txBody>
          <a:bodyPr wrap="square" rtlCol="0">
            <a:spAutoFit/>
          </a:bodyPr>
          <a:lstStyle/>
          <a:p>
            <a:r>
              <a:rPr lang="en-US" sz="1600" b="1" dirty="0"/>
              <a:t>Alexis </a:t>
            </a:r>
            <a:r>
              <a:rPr lang="en-US" sz="1600" b="1" dirty="0" err="1"/>
              <a:t>Stagos</a:t>
            </a:r>
            <a:endParaRPr lang="en-US" sz="1600" b="1" dirty="0"/>
          </a:p>
          <a:p>
            <a:r>
              <a:rPr lang="en-US" sz="1200" dirty="0"/>
              <a:t>Technical Director, Hellenic </a:t>
            </a:r>
            <a:r>
              <a:rPr lang="en-US" sz="1200" dirty="0" err="1"/>
              <a:t>Spaceforce</a:t>
            </a:r>
            <a:r>
              <a:rPr lang="en-US" sz="1200" dirty="0"/>
              <a:t> (20 years).</a:t>
            </a:r>
          </a:p>
          <a:p>
            <a:r>
              <a:rPr lang="en-US" sz="1200" dirty="0"/>
              <a:t>Production Director, Company Electronics S.A. (20 years).</a:t>
            </a:r>
          </a:p>
        </p:txBody>
      </p:sp>
      <p:sp>
        <p:nvSpPr>
          <p:cNvPr id="11" name="TextBox 10">
            <a:extLst>
              <a:ext uri="{FF2B5EF4-FFF2-40B4-BE49-F238E27FC236}">
                <a16:creationId xmlns:a16="http://schemas.microsoft.com/office/drawing/2014/main" id="{128F9520-E489-2E5A-3DFA-7E7014F8111D}"/>
              </a:ext>
            </a:extLst>
          </p:cNvPr>
          <p:cNvSpPr txBox="1"/>
          <p:nvPr/>
        </p:nvSpPr>
        <p:spPr>
          <a:xfrm>
            <a:off x="10257758" y="4150492"/>
            <a:ext cx="1864632" cy="1261884"/>
          </a:xfrm>
          <a:prstGeom prst="rect">
            <a:avLst/>
          </a:prstGeom>
          <a:noFill/>
        </p:spPr>
        <p:txBody>
          <a:bodyPr wrap="square" rtlCol="0">
            <a:spAutoFit/>
          </a:bodyPr>
          <a:lstStyle/>
          <a:p>
            <a:r>
              <a:rPr lang="en-US" sz="1600" b="1" dirty="0"/>
              <a:t>Stelios </a:t>
            </a:r>
            <a:r>
              <a:rPr lang="en-US" sz="1600" b="1" dirty="0" err="1"/>
              <a:t>Stabos</a:t>
            </a:r>
            <a:endParaRPr lang="en-US" sz="1600" b="1" dirty="0"/>
          </a:p>
          <a:p>
            <a:r>
              <a:rPr lang="en-US" sz="1200" dirty="0"/>
              <a:t>Professor of Nuclear Physics at NTU Athens.</a:t>
            </a:r>
          </a:p>
          <a:p>
            <a:r>
              <a:rPr lang="en-US" sz="1200" dirty="0"/>
              <a:t>Scientific Delegate of Greece to the CERN Council (2005-2012).</a:t>
            </a:r>
          </a:p>
        </p:txBody>
      </p:sp>
      <p:pic>
        <p:nvPicPr>
          <p:cNvPr id="12" name="Picture 11" descr="Icon&#10;&#10;Description automatically generated">
            <a:extLst>
              <a:ext uri="{FF2B5EF4-FFF2-40B4-BE49-F238E27FC236}">
                <a16:creationId xmlns:a16="http://schemas.microsoft.com/office/drawing/2014/main" id="{424024FE-FCC9-CBE0-F827-CD16BD983D8D}"/>
              </a:ext>
            </a:extLst>
          </p:cNvPr>
          <p:cNvPicPr preferRelativeResize="0">
            <a:picLocks/>
          </p:cNvPicPr>
          <p:nvPr/>
        </p:nvPicPr>
        <p:blipFill rotWithShape="1">
          <a:blip r:embed="rId2">
            <a:extLst>
              <a:ext uri="{28A0092B-C50C-407E-A947-70E740481C1C}">
                <a14:useLocalDpi xmlns:a14="http://schemas.microsoft.com/office/drawing/2010/main" val="0"/>
              </a:ext>
            </a:extLst>
          </a:blip>
          <a:srcRect l="6222" r="6222" b="9651"/>
          <a:stretch/>
        </p:blipFill>
        <p:spPr>
          <a:xfrm>
            <a:off x="3841240" y="2565719"/>
            <a:ext cx="1260000" cy="1260000"/>
          </a:xfrm>
          <a:prstGeom prst="ellipse">
            <a:avLst/>
          </a:prstGeom>
          <a:solidFill>
            <a:schemeClr val="bg1"/>
          </a:solidFill>
          <a:ln w="28575" cap="rnd">
            <a:solidFill>
              <a:srgbClr val="134070"/>
            </a:solidFill>
            <a:prstDash val="dashDot"/>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12" descr="Icon&#10;&#10;Description automatically generated">
            <a:extLst>
              <a:ext uri="{FF2B5EF4-FFF2-40B4-BE49-F238E27FC236}">
                <a16:creationId xmlns:a16="http://schemas.microsoft.com/office/drawing/2014/main" id="{8DCC8426-7164-F081-D8AA-61C4D956799E}"/>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11229" r="-11229" b="12455"/>
          <a:stretch/>
        </p:blipFill>
        <p:spPr>
          <a:xfrm>
            <a:off x="1926836" y="2565719"/>
            <a:ext cx="1260000" cy="1260000"/>
          </a:xfrm>
          <a:prstGeom prst="ellipse">
            <a:avLst/>
          </a:prstGeom>
          <a:solidFill>
            <a:srgbClr val="F7F7F7"/>
          </a:solidFill>
          <a:ln w="28575" cap="rnd">
            <a:solidFill>
              <a:srgbClr val="134070"/>
            </a:solidFill>
            <a:prstDash val="dashDot"/>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Picture 14" descr="Icon&#10;&#10;Description automatically generated">
            <a:extLst>
              <a:ext uri="{FF2B5EF4-FFF2-40B4-BE49-F238E27FC236}">
                <a16:creationId xmlns:a16="http://schemas.microsoft.com/office/drawing/2014/main" id="{48A3A65F-3CE3-D60F-1302-19CCCB0A77CF}"/>
              </a:ext>
            </a:extLst>
          </p:cNvPr>
          <p:cNvPicPr preferRelativeResize="0">
            <a:picLocks/>
          </p:cNvPicPr>
          <p:nvPr/>
        </p:nvPicPr>
        <p:blipFill rotWithShape="1">
          <a:blip r:embed="rId2">
            <a:extLst>
              <a:ext uri="{28A0092B-C50C-407E-A947-70E740481C1C}">
                <a14:useLocalDpi xmlns:a14="http://schemas.microsoft.com/office/drawing/2010/main" val="0"/>
              </a:ext>
            </a:extLst>
          </a:blip>
          <a:srcRect l="6222" r="6222" b="9651"/>
          <a:stretch/>
        </p:blipFill>
        <p:spPr>
          <a:xfrm>
            <a:off x="8373079" y="2565719"/>
            <a:ext cx="1260000" cy="1260000"/>
          </a:xfrm>
          <a:prstGeom prst="ellipse">
            <a:avLst/>
          </a:prstGeom>
          <a:ln w="28575" cap="rnd">
            <a:solidFill>
              <a:srgbClr val="97BCDC"/>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Picture 15" descr="Icon&#10;&#10;Description automatically generated">
            <a:extLst>
              <a:ext uri="{FF2B5EF4-FFF2-40B4-BE49-F238E27FC236}">
                <a16:creationId xmlns:a16="http://schemas.microsoft.com/office/drawing/2014/main" id="{9FDA4EE2-5453-36CB-B84E-66DD023A4011}"/>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11229" r="-11229" b="12455"/>
          <a:stretch/>
        </p:blipFill>
        <p:spPr>
          <a:xfrm>
            <a:off x="6458675" y="2565719"/>
            <a:ext cx="1260000" cy="1260000"/>
          </a:xfrm>
          <a:prstGeom prst="ellipse">
            <a:avLst/>
          </a:prstGeom>
          <a:ln w="28575" cap="rnd">
            <a:solidFill>
              <a:srgbClr val="97BCDC"/>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16" descr="Icon&#10;&#10;Description automatically generated">
            <a:extLst>
              <a:ext uri="{FF2B5EF4-FFF2-40B4-BE49-F238E27FC236}">
                <a16:creationId xmlns:a16="http://schemas.microsoft.com/office/drawing/2014/main" id="{62D07800-D55E-0B8C-7EF9-785EEEAFC9B1}"/>
              </a:ext>
            </a:extLst>
          </p:cNvPr>
          <p:cNvPicPr preferRelativeResize="0">
            <a:picLocks/>
          </p:cNvPicPr>
          <p:nvPr/>
        </p:nvPicPr>
        <p:blipFill rotWithShape="1">
          <a:blip r:embed="rId2">
            <a:extLst>
              <a:ext uri="{28A0092B-C50C-407E-A947-70E740481C1C}">
                <a14:useLocalDpi xmlns:a14="http://schemas.microsoft.com/office/drawing/2010/main" val="0"/>
              </a:ext>
            </a:extLst>
          </a:blip>
          <a:srcRect l="6222" r="6222" b="9651"/>
          <a:stretch/>
        </p:blipFill>
        <p:spPr>
          <a:xfrm>
            <a:off x="10198088" y="2540990"/>
            <a:ext cx="1260000" cy="1260000"/>
          </a:xfrm>
          <a:prstGeom prst="ellipse">
            <a:avLst/>
          </a:prstGeom>
          <a:ln w="28575" cap="rnd">
            <a:solidFill>
              <a:srgbClr val="97BCDC"/>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2303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225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225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225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P spid="11" grpId="0"/>
    </p:bldLst>
  </p:timing>
</p:sld>
</file>

<file path=ppt/theme/theme1.xml><?xml version="1.0" encoding="utf-8"?>
<a:theme xmlns:a="http://schemas.openxmlformats.org/drawingml/2006/main" name="Opening slide / 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st slide / by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0BD63FE0B1DE6E4281434E7403A102E9" ma:contentTypeVersion="11" ma:contentTypeDescription="Crear nuevo documento." ma:contentTypeScope="" ma:versionID="fe09faacced288634b9f4c552793145d">
  <xsd:schema xmlns:xsd="http://www.w3.org/2001/XMLSchema" xmlns:xs="http://www.w3.org/2001/XMLSchema" xmlns:p="http://schemas.microsoft.com/office/2006/metadata/properties" xmlns:ns2="76bf00c4-eb47-46e3-b21a-2ab3e49b0921" xmlns:ns3="be631cd5-cfab-484a-9855-32b599f7c39c" targetNamespace="http://schemas.microsoft.com/office/2006/metadata/properties" ma:root="true" ma:fieldsID="eed0ea829046803e5bbd3c67502fac91" ns2:_="" ns3:_="">
    <xsd:import namespace="76bf00c4-eb47-46e3-b21a-2ab3e49b0921"/>
    <xsd:import namespace="be631cd5-cfab-484a-9855-32b599f7c3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bf00c4-eb47-46e3-b21a-2ab3e49b09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631cd5-cfab-484a-9855-32b599f7c39c" elementFormDefault="qualified">
    <xsd:import namespace="http://schemas.microsoft.com/office/2006/documentManagement/types"/>
    <xsd:import namespace="http://schemas.microsoft.com/office/infopath/2007/PartnerControls"/>
    <xsd:element name="SharedWithUsers" ma:index="17"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FECCC79-B125-4B8A-896C-EEB38FA26313}">
  <ds:schemaRefs>
    <ds:schemaRef ds:uri="http://schemas.microsoft.com/sharepoint/v3/contenttype/forms"/>
  </ds:schemaRefs>
</ds:datastoreItem>
</file>

<file path=customXml/itemProps2.xml><?xml version="1.0" encoding="utf-8"?>
<ds:datastoreItem xmlns:ds="http://schemas.openxmlformats.org/officeDocument/2006/customXml" ds:itemID="{979C40A8-3A5D-4B95-A686-AEC5EE4659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bf00c4-eb47-46e3-b21a-2ab3e49b0921"/>
    <ds:schemaRef ds:uri="be631cd5-cfab-484a-9855-32b599f7c3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9F9179-1CA1-4292-9CFD-1DB11DD41E03}">
  <ds:schemaRefs>
    <ds:schemaRef ds:uri="http://purl.org/dc/terms/"/>
    <ds:schemaRef ds:uri="be631cd5-cfab-484a-9855-32b599f7c39c"/>
    <ds:schemaRef ds:uri="76bf00c4-eb47-46e3-b21a-2ab3e49b0921"/>
    <ds:schemaRef ds:uri="http://purl.org/dc/elements/1.1/"/>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1053</TotalTime>
  <Words>565</Words>
  <Application>Microsoft Macintosh PowerPoint</Application>
  <PresentationFormat>Panorámica</PresentationFormat>
  <Paragraphs>88</Paragraphs>
  <Slides>13</Slides>
  <Notes>3</Notes>
  <HiddenSlides>0</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13</vt:i4>
      </vt:variant>
    </vt:vector>
  </HeadingPairs>
  <TitlesOfParts>
    <vt:vector size="23" baseType="lpstr">
      <vt:lpstr>Aptos</vt:lpstr>
      <vt:lpstr>Arial</vt:lpstr>
      <vt:lpstr>Calibri</vt:lpstr>
      <vt:lpstr>PT Sans</vt:lpstr>
      <vt:lpstr>Tahoma</vt:lpstr>
      <vt:lpstr>Tahoma </vt:lpstr>
      <vt:lpstr>Wingdings</vt:lpstr>
      <vt:lpstr>Opening slide / title</vt:lpstr>
      <vt:lpstr>2_Content</vt:lpstr>
      <vt:lpstr>Last slide / bye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Sonia Piñeiro Collazo</dc:creator>
  <cp:lastModifiedBy>Sonia Piñeiro Collazo</cp:lastModifiedBy>
  <cp:revision>16</cp:revision>
  <dcterms:created xsi:type="dcterms:W3CDTF">2022-06-07T14:01:02Z</dcterms:created>
  <dcterms:modified xsi:type="dcterms:W3CDTF">2024-07-10T09:13:23Z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0x0101000BD63FE0B1DE6E4281434E7403A102E9</vt:lpwstr>
  </property>
</Properties>
</file>