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 id="2147483652" r:id="rId6"/>
  </p:sldMasterIdLst>
  <p:notesMasterIdLst>
    <p:notesMasterId r:id="rId15"/>
  </p:notesMasterIdLst>
  <p:sldIdLst>
    <p:sldId id="263" r:id="rId7"/>
    <p:sldId id="262" r:id="rId8"/>
    <p:sldId id="265" r:id="rId9"/>
    <p:sldId id="266" r:id="rId10"/>
    <p:sldId id="267" r:id="rId11"/>
    <p:sldId id="268" r:id="rId12"/>
    <p:sldId id="269" r:id="rId13"/>
    <p:sldId id="274"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CDC"/>
    <a:srgbClr val="134070"/>
    <a:srgbClr val="6084AC"/>
    <a:srgbClr val="2D438B"/>
    <a:srgbClr val="42A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94658"/>
  </p:normalViewPr>
  <p:slideViewPr>
    <p:cSldViewPr snapToGrid="0" snapToObjects="1">
      <p:cViewPr varScale="1">
        <p:scale>
          <a:sx n="120" d="100"/>
          <a:sy n="120" d="100"/>
        </p:scale>
        <p:origin x="8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ECD53-1482-4133-B68F-256798D0ADE1}" type="datetimeFigureOut">
              <a:rPr lang="en-US" smtClean="0"/>
              <a:t>2/11/26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7B5DB-C1F7-485D-9393-94FBE3CCADDE}" type="slidenum">
              <a:rPr lang="en-US" smtClean="0"/>
              <a:t>‹Nº›</a:t>
            </a:fld>
            <a:endParaRPr lang="en-US"/>
          </a:p>
        </p:txBody>
      </p:sp>
    </p:spTree>
    <p:extLst>
      <p:ext uri="{BB962C8B-B14F-4D97-AF65-F5344CB8AC3E}">
        <p14:creationId xmlns:p14="http://schemas.microsoft.com/office/powerpoint/2010/main" val="1526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7B5DB-C1F7-485D-9393-94FBE3CCADDE}" type="slidenum">
              <a:rPr lang="en-US" smtClean="0"/>
              <a:t>4</a:t>
            </a:fld>
            <a:endParaRPr lang="en-US"/>
          </a:p>
        </p:txBody>
      </p:sp>
    </p:spTree>
    <p:extLst>
      <p:ext uri="{BB962C8B-B14F-4D97-AF65-F5344CB8AC3E}">
        <p14:creationId xmlns:p14="http://schemas.microsoft.com/office/powerpoint/2010/main" val="36161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7B5DB-C1F7-485D-9393-94FBE3CCADDE}" type="slidenum">
              <a:rPr lang="en-US" smtClean="0"/>
              <a:t>5</a:t>
            </a:fld>
            <a:endParaRPr lang="en-US"/>
          </a:p>
        </p:txBody>
      </p:sp>
    </p:spTree>
    <p:extLst>
      <p:ext uri="{BB962C8B-B14F-4D97-AF65-F5344CB8AC3E}">
        <p14:creationId xmlns:p14="http://schemas.microsoft.com/office/powerpoint/2010/main" val="6179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7B5DB-C1F7-485D-9393-94FBE3CCADDE}" type="slidenum">
              <a:rPr lang="en-US" smtClean="0"/>
              <a:t>7</a:t>
            </a:fld>
            <a:endParaRPr lang="en-US"/>
          </a:p>
        </p:txBody>
      </p:sp>
    </p:spTree>
    <p:extLst>
      <p:ext uri="{BB962C8B-B14F-4D97-AF65-F5344CB8AC3E}">
        <p14:creationId xmlns:p14="http://schemas.microsoft.com/office/powerpoint/2010/main" val="58025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title">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DF05B232-91EA-B813-5654-D51BC6A00D4C}"/>
              </a:ext>
            </a:extLst>
          </p:cNvPr>
          <p:cNvSpPr>
            <a:spLocks noGrp="1"/>
          </p:cNvSpPr>
          <p:nvPr>
            <p:ph type="body" sz="quarter" idx="11" hasCustomPrompt="1"/>
          </p:nvPr>
        </p:nvSpPr>
        <p:spPr>
          <a:xfrm>
            <a:off x="791123" y="2626819"/>
            <a:ext cx="10609755" cy="442202"/>
          </a:xfrm>
          <a:prstGeom prst="rect">
            <a:avLst/>
          </a:prstGeom>
        </p:spPr>
        <p:txBody>
          <a:bodyPr/>
          <a:lstStyle>
            <a:lvl1pPr marL="0" indent="0" algn="ctr">
              <a:buNone/>
              <a:defRPr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DOCUMENT</a:t>
            </a:r>
          </a:p>
        </p:txBody>
      </p:sp>
      <p:sp>
        <p:nvSpPr>
          <p:cNvPr id="17" name="Marcador de texto 15">
            <a:extLst>
              <a:ext uri="{FF2B5EF4-FFF2-40B4-BE49-F238E27FC236}">
                <a16:creationId xmlns:a16="http://schemas.microsoft.com/office/drawing/2014/main" id="{FD42C6F8-8684-03A1-4D45-3DAEC971D9F4}"/>
              </a:ext>
            </a:extLst>
          </p:cNvPr>
          <p:cNvSpPr>
            <a:spLocks noGrp="1"/>
          </p:cNvSpPr>
          <p:nvPr>
            <p:ph type="body" sz="quarter" idx="12" hasCustomPrompt="1"/>
          </p:nvPr>
        </p:nvSpPr>
        <p:spPr>
          <a:xfrm>
            <a:off x="791122" y="342900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Subtitle</a:t>
            </a:r>
            <a:r>
              <a:rPr lang="es-ES_tradnl" dirty="0"/>
              <a:t> </a:t>
            </a:r>
            <a:r>
              <a:rPr lang="es-ES_tradnl" dirty="0" err="1"/>
              <a:t>if</a:t>
            </a:r>
            <a:r>
              <a:rPr lang="es-ES_tradnl" dirty="0"/>
              <a:t> </a:t>
            </a:r>
            <a:r>
              <a:rPr lang="es-ES_tradnl" dirty="0" err="1"/>
              <a:t>needed</a:t>
            </a:r>
            <a:endParaRPr lang="es-ES_tradnl" dirty="0"/>
          </a:p>
        </p:txBody>
      </p:sp>
      <p:sp>
        <p:nvSpPr>
          <p:cNvPr id="18" name="Marcador de texto 15">
            <a:extLst>
              <a:ext uri="{FF2B5EF4-FFF2-40B4-BE49-F238E27FC236}">
                <a16:creationId xmlns:a16="http://schemas.microsoft.com/office/drawing/2014/main" id="{79D51240-B891-42D8-67EF-9A4C0D67992D}"/>
              </a:ext>
            </a:extLst>
          </p:cNvPr>
          <p:cNvSpPr>
            <a:spLocks noGrp="1"/>
          </p:cNvSpPr>
          <p:nvPr>
            <p:ph type="body" sz="quarter" idx="13" hasCustomPrompt="1"/>
          </p:nvPr>
        </p:nvSpPr>
        <p:spPr>
          <a:xfrm>
            <a:off x="4646995" y="4090767"/>
            <a:ext cx="2898008" cy="442202"/>
          </a:xfrm>
          <a:prstGeom prst="rect">
            <a:avLst/>
          </a:prstGeom>
        </p:spPr>
        <p:txBody>
          <a:bodyPr/>
          <a:lstStyle>
            <a:lvl1pPr marL="0" indent="0" algn="ct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Place, </a:t>
            </a:r>
            <a:r>
              <a:rPr lang="es-ES_tradnl" dirty="0" err="1"/>
              <a:t>day</a:t>
            </a:r>
            <a:r>
              <a:rPr lang="es-ES_tradnl" dirty="0"/>
              <a:t>/</a:t>
            </a:r>
            <a:r>
              <a:rPr lang="es-ES_tradnl" dirty="0" err="1"/>
              <a:t>Month</a:t>
            </a:r>
            <a:r>
              <a:rPr lang="es-ES_tradnl" dirty="0"/>
              <a:t>/</a:t>
            </a:r>
            <a:r>
              <a:rPr lang="es-ES_tradnl" dirty="0" err="1"/>
              <a:t>year</a:t>
            </a:r>
            <a:endParaRPr lang="es-ES_tradnl" dirty="0"/>
          </a:p>
        </p:txBody>
      </p:sp>
      <p:sp>
        <p:nvSpPr>
          <p:cNvPr id="6" name="Marcador de texto 15">
            <a:extLst>
              <a:ext uri="{FF2B5EF4-FFF2-40B4-BE49-F238E27FC236}">
                <a16:creationId xmlns:a16="http://schemas.microsoft.com/office/drawing/2014/main" id="{C3425AD7-8271-5A61-FE53-D0DED699301D}"/>
              </a:ext>
            </a:extLst>
          </p:cNvPr>
          <p:cNvSpPr>
            <a:spLocks noGrp="1"/>
          </p:cNvSpPr>
          <p:nvPr>
            <p:ph type="body" sz="quarter" idx="14" hasCustomPrompt="1"/>
          </p:nvPr>
        </p:nvSpPr>
        <p:spPr>
          <a:xfrm>
            <a:off x="6029808" y="5919804"/>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Author</a:t>
            </a:r>
            <a:endParaRPr lang="es-ES_tradnl" dirty="0"/>
          </a:p>
        </p:txBody>
      </p:sp>
      <p:sp>
        <p:nvSpPr>
          <p:cNvPr id="7" name="Marcador de texto 15">
            <a:extLst>
              <a:ext uri="{FF2B5EF4-FFF2-40B4-BE49-F238E27FC236}">
                <a16:creationId xmlns:a16="http://schemas.microsoft.com/office/drawing/2014/main" id="{0DDDAEB8-B5A5-E72E-C129-415DF30BDA67}"/>
              </a:ext>
            </a:extLst>
          </p:cNvPr>
          <p:cNvSpPr>
            <a:spLocks noGrp="1"/>
          </p:cNvSpPr>
          <p:nvPr>
            <p:ph type="body" sz="quarter" idx="15" hasCustomPrompt="1"/>
          </p:nvPr>
        </p:nvSpPr>
        <p:spPr>
          <a:xfrm>
            <a:off x="6029809" y="6251741"/>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Contact</a:t>
            </a:r>
            <a:r>
              <a:rPr lang="es-ES_tradnl" dirty="0"/>
              <a:t> email</a:t>
            </a:r>
          </a:p>
        </p:txBody>
      </p:sp>
    </p:spTree>
    <p:extLst>
      <p:ext uri="{BB962C8B-B14F-4D97-AF65-F5344CB8AC3E}">
        <p14:creationId xmlns:p14="http://schemas.microsoft.com/office/powerpoint/2010/main" val="7500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B695796F-8ADA-F8B6-852D-82364292A8B1}"/>
              </a:ext>
            </a:extLst>
          </p:cNvPr>
          <p:cNvSpPr>
            <a:spLocks noGrp="1"/>
          </p:cNvSpPr>
          <p:nvPr>
            <p:ph type="body" sz="quarter" idx="10" hasCustomPrompt="1"/>
          </p:nvPr>
        </p:nvSpPr>
        <p:spPr>
          <a:xfrm>
            <a:off x="2133601" y="285902"/>
            <a:ext cx="9677040" cy="388337"/>
          </a:xfrm>
          <a:prstGeom prst="rect">
            <a:avLst/>
          </a:prstGeom>
        </p:spPr>
        <p:txBody>
          <a:bodyPr/>
          <a:lstStyle>
            <a:lvl1pPr marL="0" indent="0">
              <a:buNone/>
              <a:defRPr sz="2400"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SLIDE</a:t>
            </a:r>
          </a:p>
        </p:txBody>
      </p:sp>
      <p:sp>
        <p:nvSpPr>
          <p:cNvPr id="11" name="Marcador de texto 9">
            <a:extLst>
              <a:ext uri="{FF2B5EF4-FFF2-40B4-BE49-F238E27FC236}">
                <a16:creationId xmlns:a16="http://schemas.microsoft.com/office/drawing/2014/main" id="{0A84C197-66D0-120D-9ACE-F9F1906B4AF0}"/>
              </a:ext>
            </a:extLst>
          </p:cNvPr>
          <p:cNvSpPr>
            <a:spLocks noGrp="1"/>
          </p:cNvSpPr>
          <p:nvPr>
            <p:ph type="body" sz="quarter" idx="11" hasCustomPrompt="1"/>
          </p:nvPr>
        </p:nvSpPr>
        <p:spPr>
          <a:xfrm>
            <a:off x="1690255" y="942110"/>
            <a:ext cx="10120385" cy="5084618"/>
          </a:xfrm>
          <a:prstGeom prst="rect">
            <a:avLst/>
          </a:prstGeom>
        </p:spPr>
        <p:txBody>
          <a:bodyPr/>
          <a:lstStyle>
            <a:lvl1pPr marL="0" indent="0">
              <a:buNone/>
              <a:defRPr sz="2400"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Insert</a:t>
            </a:r>
            <a:r>
              <a:rPr lang="es-ES_tradnl" dirty="0"/>
              <a:t> </a:t>
            </a:r>
            <a:r>
              <a:rPr lang="es-ES_tradnl" dirty="0" err="1"/>
              <a:t>your</a:t>
            </a:r>
            <a:r>
              <a:rPr lang="es-ES_tradnl" dirty="0"/>
              <a:t> </a:t>
            </a:r>
            <a:r>
              <a:rPr lang="es-ES_tradnl" dirty="0" err="1"/>
              <a:t>text</a:t>
            </a:r>
            <a:r>
              <a:rPr lang="es-ES_tradnl" dirty="0"/>
              <a:t> </a:t>
            </a:r>
            <a:r>
              <a:rPr lang="es-ES_tradnl" dirty="0" err="1"/>
              <a:t>here</a:t>
            </a:r>
            <a:endParaRPr lang="es-ES_tradnl" dirty="0"/>
          </a:p>
        </p:txBody>
      </p:sp>
    </p:spTree>
    <p:extLst>
      <p:ext uri="{BB962C8B-B14F-4D97-AF65-F5344CB8AC3E}">
        <p14:creationId xmlns:p14="http://schemas.microsoft.com/office/powerpoint/2010/main" val="124309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 bye">
    <p:spTree>
      <p:nvGrpSpPr>
        <p:cNvPr id="1" name=""/>
        <p:cNvGrpSpPr/>
        <p:nvPr/>
      </p:nvGrpSpPr>
      <p:grpSpPr>
        <a:xfrm>
          <a:off x="0" y="0"/>
          <a:ext cx="0" cy="0"/>
          <a:chOff x="0" y="0"/>
          <a:chExt cx="0" cy="0"/>
        </a:xfrm>
      </p:grpSpPr>
      <p:sp>
        <p:nvSpPr>
          <p:cNvPr id="2" name="Marcador de texto 15">
            <a:extLst>
              <a:ext uri="{FF2B5EF4-FFF2-40B4-BE49-F238E27FC236}">
                <a16:creationId xmlns:a16="http://schemas.microsoft.com/office/drawing/2014/main" id="{A11DBDC3-7406-B2FF-7A94-B96F42599F9C}"/>
              </a:ext>
            </a:extLst>
          </p:cNvPr>
          <p:cNvSpPr>
            <a:spLocks noGrp="1"/>
          </p:cNvSpPr>
          <p:nvPr>
            <p:ph type="body" sz="quarter" idx="12" hasCustomPrompt="1"/>
          </p:nvPr>
        </p:nvSpPr>
        <p:spPr>
          <a:xfrm>
            <a:off x="791122" y="3736497"/>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Name</a:t>
            </a:r>
            <a:r>
              <a:rPr lang="es-ES_tradnl" dirty="0"/>
              <a:t> </a:t>
            </a:r>
            <a:r>
              <a:rPr lang="es-ES_tradnl" dirty="0" err="1"/>
              <a:t>of</a:t>
            </a:r>
            <a:r>
              <a:rPr lang="es-ES_tradnl" dirty="0"/>
              <a:t> </a:t>
            </a:r>
            <a:r>
              <a:rPr lang="es-ES_tradnl" dirty="0" err="1"/>
              <a:t>the</a:t>
            </a:r>
            <a:r>
              <a:rPr lang="es-ES_tradnl" dirty="0"/>
              <a:t> speaker</a:t>
            </a:r>
          </a:p>
        </p:txBody>
      </p:sp>
      <p:sp>
        <p:nvSpPr>
          <p:cNvPr id="3" name="Marcador de texto 15">
            <a:extLst>
              <a:ext uri="{FF2B5EF4-FFF2-40B4-BE49-F238E27FC236}">
                <a16:creationId xmlns:a16="http://schemas.microsoft.com/office/drawing/2014/main" id="{82C067AE-4A5E-D6FB-CC2A-200E2BD1DD59}"/>
              </a:ext>
            </a:extLst>
          </p:cNvPr>
          <p:cNvSpPr>
            <a:spLocks noGrp="1"/>
          </p:cNvSpPr>
          <p:nvPr>
            <p:ph type="body" sz="quarter" idx="13" hasCustomPrompt="1"/>
          </p:nvPr>
        </p:nvSpPr>
        <p:spPr>
          <a:xfrm>
            <a:off x="791122" y="426248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email</a:t>
            </a:r>
          </a:p>
        </p:txBody>
      </p:sp>
    </p:spTree>
    <p:extLst>
      <p:ext uri="{BB962C8B-B14F-4D97-AF65-F5344CB8AC3E}">
        <p14:creationId xmlns:p14="http://schemas.microsoft.com/office/powerpoint/2010/main" val="2927895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pic>
        <p:nvPicPr>
          <p:cNvPr id="5" name="Imagen 4" descr="Logotipo&#10;&#10;Descripción generada automáticamente">
            <a:extLst>
              <a:ext uri="{FF2B5EF4-FFF2-40B4-BE49-F238E27FC236}">
                <a16:creationId xmlns:a16="http://schemas.microsoft.com/office/drawing/2014/main" id="{D95B8501-1592-E2CB-BD8A-05E4484150A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17049208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232E31A-6B96-87F5-F7A3-154FF9F9FD5D}"/>
              </a:ext>
            </a:extLst>
          </p:cNvPr>
          <p:cNvPicPr>
            <a:picLocks noChangeAspect="1"/>
          </p:cNvPicPr>
          <p:nvPr userDrawn="1"/>
        </p:nvPicPr>
        <p:blipFill>
          <a:blip r:embed="rId3"/>
          <a:stretch>
            <a:fillRect/>
          </a:stretch>
        </p:blipFill>
        <p:spPr>
          <a:xfrm>
            <a:off x="9836728" y="6148222"/>
            <a:ext cx="689523" cy="462051"/>
          </a:xfrm>
          <a:prstGeom prst="rect">
            <a:avLst/>
          </a:prstGeom>
        </p:spPr>
      </p:pic>
      <p:sp>
        <p:nvSpPr>
          <p:cNvPr id="13" name="CuadroTexto 12">
            <a:extLst>
              <a:ext uri="{FF2B5EF4-FFF2-40B4-BE49-F238E27FC236}">
                <a16:creationId xmlns:a16="http://schemas.microsoft.com/office/drawing/2014/main" id="{DA161E5B-1A4C-5F85-7569-C19B68354429}"/>
              </a:ext>
            </a:extLst>
          </p:cNvPr>
          <p:cNvSpPr txBox="1"/>
          <p:nvPr userDrawn="1"/>
        </p:nvSpPr>
        <p:spPr>
          <a:xfrm>
            <a:off x="10526251" y="6148222"/>
            <a:ext cx="1457931" cy="461665"/>
          </a:xfrm>
          <a:prstGeom prst="rect">
            <a:avLst/>
          </a:prstGeom>
          <a:noFill/>
        </p:spPr>
        <p:txBody>
          <a:bodyPr wrap="square" rtlCol="0">
            <a:spAutoFit/>
          </a:bodyPr>
          <a:lstStyle/>
          <a:p>
            <a:r>
              <a:rPr lang="en-GB" sz="1200" b="1" noProof="0" dirty="0">
                <a:solidFill>
                  <a:srgbClr val="2D438B"/>
                </a:solidFill>
                <a:latin typeface="Arial" panose="020B0604020202020204" pitchFamily="34" charset="0"/>
                <a:cs typeface="Arial" panose="020B0604020202020204" pitchFamily="34" charset="0"/>
              </a:rPr>
              <a:t>Funded</a:t>
            </a:r>
            <a:r>
              <a:rPr lang="en-GB" sz="1200" b="1" dirty="0">
                <a:solidFill>
                  <a:srgbClr val="2D438B"/>
                </a:solidFill>
                <a:latin typeface="Arial" panose="020B0604020202020204" pitchFamily="34" charset="0"/>
                <a:cs typeface="Arial" panose="020B0604020202020204" pitchFamily="34" charset="0"/>
              </a:rPr>
              <a:t> by the</a:t>
            </a:r>
          </a:p>
          <a:p>
            <a:r>
              <a:rPr lang="en-GB" sz="1200" b="1" dirty="0">
                <a:solidFill>
                  <a:srgbClr val="2D438B"/>
                </a:solidFill>
                <a:latin typeface="Arial" panose="020B0604020202020204" pitchFamily="34" charset="0"/>
                <a:cs typeface="Arial" panose="020B0604020202020204" pitchFamily="34" charset="0"/>
              </a:rPr>
              <a:t>European Union</a:t>
            </a:r>
          </a:p>
        </p:txBody>
      </p:sp>
      <p:pic>
        <p:nvPicPr>
          <p:cNvPr id="2" name="Imagen 1">
            <a:extLst>
              <a:ext uri="{FF2B5EF4-FFF2-40B4-BE49-F238E27FC236}">
                <a16:creationId xmlns:a16="http://schemas.microsoft.com/office/drawing/2014/main" id="{DA4C57E9-A1EB-ADC9-CAF1-E961C575704A}"/>
              </a:ext>
            </a:extLst>
          </p:cNvPr>
          <p:cNvPicPr>
            <a:picLocks noChangeAspect="1"/>
          </p:cNvPicPr>
          <p:nvPr userDrawn="1"/>
        </p:nvPicPr>
        <p:blipFill rotWithShape="1">
          <a:blip r:embed="rId4"/>
          <a:srcRect l="28511" t="12533" b="12401"/>
          <a:stretch/>
        </p:blipFill>
        <p:spPr>
          <a:xfrm>
            <a:off x="0" y="0"/>
            <a:ext cx="1531882" cy="6858000"/>
          </a:xfrm>
          <a:prstGeom prst="rect">
            <a:avLst/>
          </a:prstGeom>
        </p:spPr>
      </p:pic>
    </p:spTree>
    <p:extLst>
      <p:ext uri="{BB962C8B-B14F-4D97-AF65-F5344CB8AC3E}">
        <p14:creationId xmlns:p14="http://schemas.microsoft.com/office/powerpoint/2010/main" val="2329744769"/>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sp>
        <p:nvSpPr>
          <p:cNvPr id="3" name="CuadroTexto 2">
            <a:extLst>
              <a:ext uri="{FF2B5EF4-FFF2-40B4-BE49-F238E27FC236}">
                <a16:creationId xmlns:a16="http://schemas.microsoft.com/office/drawing/2014/main" id="{4796806B-4658-CBA9-6A33-84A0D5851351}"/>
              </a:ext>
            </a:extLst>
          </p:cNvPr>
          <p:cNvSpPr txBox="1"/>
          <p:nvPr userDrawn="1"/>
        </p:nvSpPr>
        <p:spPr>
          <a:xfrm>
            <a:off x="5696465" y="5939229"/>
            <a:ext cx="6218106" cy="646331"/>
          </a:xfrm>
          <a:prstGeom prst="rect">
            <a:avLst/>
          </a:prstGeom>
          <a:noFill/>
        </p:spPr>
        <p:txBody>
          <a:bodyPr wrap="square" rtlCol="0">
            <a:spAutoFit/>
          </a:bodyPr>
          <a:lstStyle/>
          <a:p>
            <a:r>
              <a:rPr lang="en-GB" sz="1200" noProof="0">
                <a:latin typeface="Arial" panose="020B0604020202020204" pitchFamily="34" charset="0"/>
                <a:cs typeface="Arial" panose="020B0604020202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a:t>
            </a:r>
          </a:p>
        </p:txBody>
      </p:sp>
      <p:sp>
        <p:nvSpPr>
          <p:cNvPr id="4" name="CuadroTexto 3">
            <a:extLst>
              <a:ext uri="{FF2B5EF4-FFF2-40B4-BE49-F238E27FC236}">
                <a16:creationId xmlns:a16="http://schemas.microsoft.com/office/drawing/2014/main" id="{DFCB116B-AEBD-D7BE-7B12-F9E032D301F8}"/>
              </a:ext>
            </a:extLst>
          </p:cNvPr>
          <p:cNvSpPr txBox="1"/>
          <p:nvPr userDrawn="1"/>
        </p:nvSpPr>
        <p:spPr>
          <a:xfrm>
            <a:off x="4795426" y="2782669"/>
            <a:ext cx="2592376" cy="646331"/>
          </a:xfrm>
          <a:prstGeom prst="rect">
            <a:avLst/>
          </a:prstGeom>
          <a:noFill/>
        </p:spPr>
        <p:txBody>
          <a:bodyPr wrap="none" rtlCol="0">
            <a:spAutoFit/>
          </a:bodyPr>
          <a:lstStyle/>
          <a:p>
            <a:r>
              <a:rPr lang="en-GB" sz="3600" b="1" noProof="0" dirty="0">
                <a:solidFill>
                  <a:srgbClr val="134070"/>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2" name="Imagen 1" descr="Logotipo&#10;&#10;Descripción generada automáticamente">
            <a:extLst>
              <a:ext uri="{FF2B5EF4-FFF2-40B4-BE49-F238E27FC236}">
                <a16:creationId xmlns:a16="http://schemas.microsoft.com/office/drawing/2014/main" id="{6A122AAA-DBC7-53A1-95DD-0F36341FB80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5046947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7F6C75-789D-199B-CA8B-2E36D08F0443}"/>
              </a:ext>
            </a:extLst>
          </p:cNvPr>
          <p:cNvSpPr>
            <a:spLocks noGrp="1"/>
          </p:cNvSpPr>
          <p:nvPr>
            <p:ph type="body" sz="quarter" idx="11"/>
          </p:nvPr>
        </p:nvSpPr>
        <p:spPr/>
        <p:txBody>
          <a:bodyPr/>
          <a:lstStyle/>
          <a:p>
            <a:r>
              <a:rPr lang="es-ES" dirty="0" err="1"/>
              <a:t>Name</a:t>
            </a:r>
            <a:r>
              <a:rPr lang="es-ES" dirty="0"/>
              <a:t> </a:t>
            </a:r>
            <a:r>
              <a:rPr lang="es-ES" dirty="0" err="1"/>
              <a:t>of</a:t>
            </a:r>
            <a:r>
              <a:rPr lang="es-ES" dirty="0"/>
              <a:t> </a:t>
            </a:r>
            <a:r>
              <a:rPr lang="es-ES" dirty="0" err="1"/>
              <a:t>the</a:t>
            </a:r>
            <a:r>
              <a:rPr lang="es-ES" dirty="0"/>
              <a:t> </a:t>
            </a:r>
            <a:r>
              <a:rPr lang="es-ES" dirty="0" err="1"/>
              <a:t>company</a:t>
            </a:r>
            <a:endParaRPr lang="es-ES" dirty="0"/>
          </a:p>
        </p:txBody>
      </p:sp>
      <p:sp>
        <p:nvSpPr>
          <p:cNvPr id="3" name="Marcador de texto 2">
            <a:extLst>
              <a:ext uri="{FF2B5EF4-FFF2-40B4-BE49-F238E27FC236}">
                <a16:creationId xmlns:a16="http://schemas.microsoft.com/office/drawing/2014/main" id="{F3E828E6-7202-A176-4265-97CE20BFF95B}"/>
              </a:ext>
            </a:extLst>
          </p:cNvPr>
          <p:cNvSpPr>
            <a:spLocks noGrp="1"/>
          </p:cNvSpPr>
          <p:nvPr>
            <p:ph type="body" sz="quarter" idx="12"/>
          </p:nvPr>
        </p:nvSpPr>
        <p:spPr/>
        <p:txBody>
          <a:bodyPr/>
          <a:lstStyle/>
          <a:p>
            <a:endParaRPr lang="es-ES" dirty="0"/>
          </a:p>
        </p:txBody>
      </p:sp>
      <p:pic>
        <p:nvPicPr>
          <p:cNvPr id="7" name="Picture 6" descr="Graphical user interface, application">
            <a:extLst>
              <a:ext uri="{FF2B5EF4-FFF2-40B4-BE49-F238E27FC236}">
                <a16:creationId xmlns:a16="http://schemas.microsoft.com/office/drawing/2014/main" id="{02B143DA-2689-1BEF-82DD-37EA77904F90}"/>
              </a:ext>
            </a:extLst>
          </p:cNvPr>
          <p:cNvPicPr>
            <a:picLocks noChangeAspect="1"/>
          </p:cNvPicPr>
          <p:nvPr/>
        </p:nvPicPr>
        <p:blipFill rotWithShape="1">
          <a:blip r:embed="rId2">
            <a:extLst>
              <a:ext uri="{28A0092B-C50C-407E-A947-70E740481C1C}">
                <a14:useLocalDpi xmlns:a14="http://schemas.microsoft.com/office/drawing/2010/main" val="0"/>
              </a:ext>
            </a:extLst>
          </a:blip>
          <a:srcRect t="30757" b="34621"/>
          <a:stretch/>
        </p:blipFill>
        <p:spPr>
          <a:xfrm>
            <a:off x="9099639" y="5258037"/>
            <a:ext cx="2301240" cy="796730"/>
          </a:xfrm>
          <a:prstGeom prst="rect">
            <a:avLst/>
          </a:prstGeom>
        </p:spPr>
      </p:pic>
    </p:spTree>
    <p:extLst>
      <p:ext uri="{BB962C8B-B14F-4D97-AF65-F5344CB8AC3E}">
        <p14:creationId xmlns:p14="http://schemas.microsoft.com/office/powerpoint/2010/main" val="409951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DE3018-CE8C-073E-2F45-817392535DCC}"/>
              </a:ext>
            </a:extLst>
          </p:cNvPr>
          <p:cNvSpPr>
            <a:spLocks noGrp="1"/>
          </p:cNvSpPr>
          <p:nvPr>
            <p:ph type="body" sz="quarter" idx="10"/>
          </p:nvPr>
        </p:nvSpPr>
        <p:spPr/>
        <p:txBody>
          <a:bodyPr/>
          <a:lstStyle/>
          <a:p>
            <a:r>
              <a:rPr lang="es-ES_tradnl" dirty="0" err="1"/>
              <a:t>Problem</a:t>
            </a:r>
            <a:r>
              <a:rPr lang="es-ES_tradnl" dirty="0"/>
              <a:t> / </a:t>
            </a:r>
            <a:r>
              <a:rPr lang="es-ES_tradnl" dirty="0" err="1"/>
              <a:t>Opportunity</a:t>
            </a:r>
            <a:r>
              <a:rPr lang="es-ES_tradnl" dirty="0"/>
              <a:t> / Concept</a:t>
            </a:r>
          </a:p>
        </p:txBody>
      </p:sp>
      <p:sp>
        <p:nvSpPr>
          <p:cNvPr id="7" name="Text Placeholder 2">
            <a:extLst>
              <a:ext uri="{FF2B5EF4-FFF2-40B4-BE49-F238E27FC236}">
                <a16:creationId xmlns:a16="http://schemas.microsoft.com/office/drawing/2014/main" id="{0D870B5F-51AC-9084-CED1-F84A58BBE4FD}"/>
              </a:ext>
            </a:extLst>
          </p:cNvPr>
          <p:cNvSpPr>
            <a:spLocks noGrp="1"/>
          </p:cNvSpPr>
          <p:nvPr>
            <p:ph type="body" sz="quarter" idx="11"/>
          </p:nvPr>
        </p:nvSpPr>
        <p:spPr>
          <a:xfrm>
            <a:off x="1690255" y="942110"/>
            <a:ext cx="10120385" cy="5084618"/>
          </a:xfrm>
        </p:spPr>
        <p:txBody>
          <a:bodyPr/>
          <a:lstStyle/>
          <a:p>
            <a:endParaRPr lang="en-US" sz="2000" i="1" dirty="0">
              <a:solidFill>
                <a:schemeClr val="accent1">
                  <a:lumMod val="50000"/>
                </a:schemeClr>
              </a:solidFill>
            </a:endParaRPr>
          </a:p>
          <a:p>
            <a:r>
              <a:rPr lang="en-US" sz="1600" i="1" dirty="0">
                <a:solidFill>
                  <a:schemeClr val="accent1">
                    <a:lumMod val="50000"/>
                  </a:schemeClr>
                </a:solidFill>
              </a:rPr>
              <a:t>Put your problem statement here.</a:t>
            </a:r>
          </a:p>
          <a:p>
            <a:r>
              <a:rPr lang="en-US" sz="1600" i="1" dirty="0">
                <a:solidFill>
                  <a:schemeClr val="accent1">
                    <a:lumMod val="50000"/>
                  </a:schemeClr>
                </a:solidFill>
              </a:rPr>
              <a:t>Make it short and crisp.</a:t>
            </a:r>
          </a:p>
          <a:p>
            <a:endParaRPr lang="en-US" sz="1600" i="1" dirty="0">
              <a:solidFill>
                <a:schemeClr val="accent1">
                  <a:lumMod val="50000"/>
                </a:schemeClr>
              </a:solidFill>
            </a:endParaRPr>
          </a:p>
        </p:txBody>
      </p:sp>
      <p:sp>
        <p:nvSpPr>
          <p:cNvPr id="8" name="Rectangle 7">
            <a:extLst>
              <a:ext uri="{FF2B5EF4-FFF2-40B4-BE49-F238E27FC236}">
                <a16:creationId xmlns:a16="http://schemas.microsoft.com/office/drawing/2014/main" id="{CD3A7783-CCAB-487D-AE9A-429AE58107B3}"/>
              </a:ext>
            </a:extLst>
          </p:cNvPr>
          <p:cNvSpPr/>
          <p:nvPr/>
        </p:nvSpPr>
        <p:spPr>
          <a:xfrm>
            <a:off x="1953492" y="3158836"/>
            <a:ext cx="2590800" cy="22629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30% IoT projects fail in POC, often because implementation is expensive, or the bottom-line benefits are unclear. </a:t>
            </a:r>
          </a:p>
        </p:txBody>
      </p:sp>
      <p:sp>
        <p:nvSpPr>
          <p:cNvPr id="9" name="Rectangle 8">
            <a:extLst>
              <a:ext uri="{FF2B5EF4-FFF2-40B4-BE49-F238E27FC236}">
                <a16:creationId xmlns:a16="http://schemas.microsoft.com/office/drawing/2014/main" id="{E2D56FA4-DFF9-F595-59AD-E898306BA4C5}"/>
              </a:ext>
            </a:extLst>
          </p:cNvPr>
          <p:cNvSpPr/>
          <p:nvPr/>
        </p:nvSpPr>
        <p:spPr>
          <a:xfrm>
            <a:off x="5278584" y="3158836"/>
            <a:ext cx="2590800" cy="22629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38% mention complexity and technical challenges as top barrier. </a:t>
            </a:r>
          </a:p>
        </p:txBody>
      </p:sp>
      <p:sp>
        <p:nvSpPr>
          <p:cNvPr id="10" name="Rectangle 9">
            <a:extLst>
              <a:ext uri="{FF2B5EF4-FFF2-40B4-BE49-F238E27FC236}">
                <a16:creationId xmlns:a16="http://schemas.microsoft.com/office/drawing/2014/main" id="{539BE3BB-2847-5A8C-D590-F1031695BDBB}"/>
              </a:ext>
            </a:extLst>
          </p:cNvPr>
          <p:cNvSpPr/>
          <p:nvPr/>
        </p:nvSpPr>
        <p:spPr>
          <a:xfrm>
            <a:off x="8455891" y="3158836"/>
            <a:ext cx="2590800" cy="22629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47% mention lack of talent and training as barrier to adoption. </a:t>
            </a:r>
          </a:p>
        </p:txBody>
      </p:sp>
    </p:spTree>
    <p:extLst>
      <p:ext uri="{BB962C8B-B14F-4D97-AF65-F5344CB8AC3E}">
        <p14:creationId xmlns:p14="http://schemas.microsoft.com/office/powerpoint/2010/main" val="28885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Solution / Product / Service</a:t>
            </a:r>
          </a:p>
        </p:txBody>
      </p:sp>
      <p:sp>
        <p:nvSpPr>
          <p:cNvPr id="11" name="Text Placeholder 2">
            <a:extLst>
              <a:ext uri="{FF2B5EF4-FFF2-40B4-BE49-F238E27FC236}">
                <a16:creationId xmlns:a16="http://schemas.microsoft.com/office/drawing/2014/main" id="{5CEC3080-BE6B-A67B-C661-90821641288F}"/>
              </a:ext>
            </a:extLst>
          </p:cNvPr>
          <p:cNvSpPr>
            <a:spLocks noGrp="1"/>
          </p:cNvSpPr>
          <p:nvPr>
            <p:ph type="body" sz="quarter" idx="11"/>
          </p:nvPr>
        </p:nvSpPr>
        <p:spPr>
          <a:xfrm>
            <a:off x="1690255" y="942110"/>
            <a:ext cx="10120385" cy="5084618"/>
          </a:xfrm>
        </p:spPr>
        <p:txBody>
          <a:bodyPr/>
          <a:lstStyle/>
          <a:p>
            <a:pPr algn="ctr"/>
            <a:endParaRPr lang="en-US" sz="2000" i="1" dirty="0">
              <a:solidFill>
                <a:schemeClr val="accent1">
                  <a:lumMod val="50000"/>
                </a:schemeClr>
              </a:solidFill>
            </a:endParaRPr>
          </a:p>
          <a:p>
            <a:r>
              <a:rPr lang="en-US" sz="1600" i="1" dirty="0">
                <a:solidFill>
                  <a:schemeClr val="accent1">
                    <a:lumMod val="50000"/>
                  </a:schemeClr>
                </a:solidFill>
              </a:rPr>
              <a:t>Describe how do you plan to solve the problem.</a:t>
            </a:r>
          </a:p>
          <a:p>
            <a:endParaRPr lang="en-US" sz="1600" i="1" dirty="0">
              <a:solidFill>
                <a:schemeClr val="accent1">
                  <a:lumMod val="50000"/>
                </a:schemeClr>
              </a:solidFill>
            </a:endParaRPr>
          </a:p>
          <a:p>
            <a:endParaRPr lang="en-US" sz="1600" i="1" dirty="0">
              <a:solidFill>
                <a:schemeClr val="accent1">
                  <a:lumMod val="50000"/>
                </a:schemeClr>
              </a:solidFill>
            </a:endParaRPr>
          </a:p>
          <a:p>
            <a:endParaRPr lang="en-US" sz="1600" i="1" dirty="0">
              <a:solidFill>
                <a:schemeClr val="accent1">
                  <a:lumMod val="50000"/>
                </a:schemeClr>
              </a:solidFill>
            </a:endParaRPr>
          </a:p>
          <a:p>
            <a:endParaRPr lang="en-US" sz="1600" i="1" dirty="0">
              <a:solidFill>
                <a:schemeClr val="accent1">
                  <a:lumMod val="50000"/>
                </a:schemeClr>
              </a:solidFill>
            </a:endParaRPr>
          </a:p>
        </p:txBody>
      </p:sp>
      <p:pic>
        <p:nvPicPr>
          <p:cNvPr id="12" name="Graphic 11" descr="Stopwatch 33%">
            <a:extLst>
              <a:ext uri="{FF2B5EF4-FFF2-40B4-BE49-F238E27FC236}">
                <a16:creationId xmlns:a16="http://schemas.microsoft.com/office/drawing/2014/main" id="{05EB6FA8-51BE-FE15-73F0-C070A9851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4300" y="3588049"/>
            <a:ext cx="914400" cy="914400"/>
          </a:xfrm>
          <a:prstGeom prst="rect">
            <a:avLst/>
          </a:prstGeom>
        </p:spPr>
      </p:pic>
      <p:pic>
        <p:nvPicPr>
          <p:cNvPr id="13" name="Graphic 12" descr="High voltage">
            <a:extLst>
              <a:ext uri="{FF2B5EF4-FFF2-40B4-BE49-F238E27FC236}">
                <a16:creationId xmlns:a16="http://schemas.microsoft.com/office/drawing/2014/main" id="{DDFC90FD-52BC-31CE-DBAD-1552E0186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5150" y="3484419"/>
            <a:ext cx="914400" cy="914400"/>
          </a:xfrm>
          <a:prstGeom prst="rect">
            <a:avLst/>
          </a:prstGeom>
        </p:spPr>
      </p:pic>
      <p:pic>
        <p:nvPicPr>
          <p:cNvPr id="14" name="Graphic 13" descr="Head with gears">
            <a:extLst>
              <a:ext uri="{FF2B5EF4-FFF2-40B4-BE49-F238E27FC236}">
                <a16:creationId xmlns:a16="http://schemas.microsoft.com/office/drawing/2014/main" id="{2828E9DE-41C9-380E-DD0B-028ACFE471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6000" y="3588049"/>
            <a:ext cx="914400" cy="914400"/>
          </a:xfrm>
          <a:prstGeom prst="rect">
            <a:avLst/>
          </a:prstGeom>
        </p:spPr>
      </p:pic>
      <p:sp>
        <p:nvSpPr>
          <p:cNvPr id="15" name="TextBox 14">
            <a:extLst>
              <a:ext uri="{FF2B5EF4-FFF2-40B4-BE49-F238E27FC236}">
                <a16:creationId xmlns:a16="http://schemas.microsoft.com/office/drawing/2014/main" id="{AEFA42C5-8577-F9AC-2D39-837F849A9A47}"/>
              </a:ext>
            </a:extLst>
          </p:cNvPr>
          <p:cNvSpPr txBox="1"/>
          <p:nvPr/>
        </p:nvSpPr>
        <p:spPr>
          <a:xfrm>
            <a:off x="1104901" y="4770320"/>
            <a:ext cx="3886200" cy="646331"/>
          </a:xfrm>
          <a:prstGeom prst="rect">
            <a:avLst/>
          </a:prstGeom>
          <a:noFill/>
        </p:spPr>
        <p:txBody>
          <a:bodyPr wrap="square" numCol="1">
            <a:spAutoFit/>
          </a:bodyPr>
          <a:lstStyle/>
          <a:p>
            <a:pPr algn="ctr">
              <a:spcBef>
                <a:spcPts val="300"/>
              </a:spcBef>
              <a:spcAft>
                <a:spcPts val="600"/>
              </a:spcAft>
            </a:pPr>
            <a:r>
              <a:rPr lang="en-US" b="1" i="1" dirty="0">
                <a:solidFill>
                  <a:schemeClr val="accent1">
                    <a:lumMod val="50000"/>
                  </a:schemeClr>
                </a:solidFill>
                <a:latin typeface="Calibri" panose="020F0502020204030204" pitchFamily="34" charset="0"/>
                <a:cs typeface="Times New Roman" panose="02020603050405020304" pitchFamily="18" charset="0"/>
              </a:rPr>
              <a:t>Real-time</a:t>
            </a:r>
            <a:r>
              <a:rPr lang="en-US" i="1" dirty="0">
                <a:solidFill>
                  <a:schemeClr val="accent1">
                    <a:lumMod val="50000"/>
                  </a:schemeClr>
                </a:solidFill>
                <a:latin typeface="Calibri" panose="020F0502020204030204" pitchFamily="34" charset="0"/>
                <a:cs typeface="Times New Roman" panose="02020603050405020304" pitchFamily="18" charset="0"/>
              </a:rPr>
              <a:t> monitoring, threats detection, and prediction.</a:t>
            </a:r>
            <a:endPar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92F0DE5-4BC3-B046-B03B-E6A6EBE467D0}"/>
              </a:ext>
            </a:extLst>
          </p:cNvPr>
          <p:cNvSpPr txBox="1"/>
          <p:nvPr/>
        </p:nvSpPr>
        <p:spPr>
          <a:xfrm>
            <a:off x="4700883" y="4756787"/>
            <a:ext cx="3754877" cy="1069524"/>
          </a:xfrm>
          <a:prstGeom prst="rect">
            <a:avLst/>
          </a:prstGeom>
          <a:noFill/>
        </p:spPr>
        <p:txBody>
          <a:bodyPr wrap="square" numCol="1">
            <a:spAutoFit/>
          </a:bodyPr>
          <a:lstStyle/>
          <a:p>
            <a:pPr algn="ctr">
              <a:spcBef>
                <a:spcPts val="300"/>
              </a:spcBef>
              <a:spcAft>
                <a:spcPts val="600"/>
              </a:spcAft>
            </a:pPr>
            <a:r>
              <a:rPr lang="en-US" b="1"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Early warnings </a:t>
            </a:r>
            <a:br>
              <a:rPr lang="en-US" b="1"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and preventive actions sent.</a:t>
            </a:r>
            <a:endParaRPr lang="el-GR"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300"/>
              </a:spcBef>
              <a:spcAft>
                <a:spcPts val="600"/>
              </a:spcAft>
              <a:buNone/>
            </a:pP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73D2A08-02C1-32FB-82FD-EAF673668A06}"/>
              </a:ext>
            </a:extLst>
          </p:cNvPr>
          <p:cNvSpPr txBox="1"/>
          <p:nvPr/>
        </p:nvSpPr>
        <p:spPr>
          <a:xfrm>
            <a:off x="8704787" y="4756757"/>
            <a:ext cx="2856826" cy="923330"/>
          </a:xfrm>
          <a:prstGeom prst="rect">
            <a:avLst/>
          </a:prstGeom>
          <a:noFill/>
        </p:spPr>
        <p:txBody>
          <a:bodyPr wrap="square" numCol="1">
            <a:spAutoFit/>
          </a:bodyPr>
          <a:lstStyle/>
          <a:p>
            <a:pPr algn="ctr">
              <a:spcBef>
                <a:spcPts val="300"/>
              </a:spcBef>
              <a:spcAft>
                <a:spcPts val="600"/>
              </a:spcAft>
            </a:pPr>
            <a:r>
              <a:rPr lang="en-US" b="1"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Decision making </a:t>
            </a:r>
            <a:r>
              <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support through </a:t>
            </a:r>
            <a:r>
              <a:rPr lang="en-US" i="1" dirty="0" err="1">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analysed</a:t>
            </a:r>
            <a:r>
              <a:rPr lang="en-US" i="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data and visuals.</a:t>
            </a:r>
          </a:p>
        </p:txBody>
      </p:sp>
    </p:spTree>
    <p:extLst>
      <p:ext uri="{BB962C8B-B14F-4D97-AF65-F5344CB8AC3E}">
        <p14:creationId xmlns:p14="http://schemas.microsoft.com/office/powerpoint/2010/main" val="104958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Target Market &amp; Customers</a:t>
            </a:r>
          </a:p>
        </p:txBody>
      </p:sp>
      <p:sp>
        <p:nvSpPr>
          <p:cNvPr id="10" name="Text Placeholder 2">
            <a:extLst>
              <a:ext uri="{FF2B5EF4-FFF2-40B4-BE49-F238E27FC236}">
                <a16:creationId xmlns:a16="http://schemas.microsoft.com/office/drawing/2014/main" id="{43555B8A-5A7D-1501-78F4-E20EB3ABC049}"/>
              </a:ext>
            </a:extLst>
          </p:cNvPr>
          <p:cNvSpPr>
            <a:spLocks noGrp="1"/>
          </p:cNvSpPr>
          <p:nvPr>
            <p:ph type="body" sz="quarter" idx="11"/>
          </p:nvPr>
        </p:nvSpPr>
        <p:spPr>
          <a:xfrm>
            <a:off x="1690255" y="942110"/>
            <a:ext cx="10120385" cy="5084618"/>
          </a:xfrm>
        </p:spPr>
        <p:txBody>
          <a:bodyPr/>
          <a:lstStyle/>
          <a:p>
            <a:endParaRPr lang="en-US" sz="1600" i="1" dirty="0">
              <a:solidFill>
                <a:schemeClr val="accent1">
                  <a:lumMod val="50000"/>
                </a:schemeClr>
              </a:solidFill>
            </a:endParaRPr>
          </a:p>
          <a:p>
            <a:r>
              <a:rPr lang="en-US" sz="1600" i="1" dirty="0">
                <a:solidFill>
                  <a:schemeClr val="accent1">
                    <a:lumMod val="50000"/>
                  </a:schemeClr>
                </a:solidFill>
              </a:rPr>
              <a:t>A target market is a group of customers with shared demographics who have been identified as the most likely buyers of a company's product or service. </a:t>
            </a:r>
          </a:p>
          <a:p>
            <a:r>
              <a:rPr lang="en-US" sz="1600" i="1" dirty="0">
                <a:solidFill>
                  <a:schemeClr val="accent1">
                    <a:lumMod val="50000"/>
                  </a:schemeClr>
                </a:solidFill>
              </a:rPr>
              <a:t>Identifying the target market is important in the development and implementation of a successful marketing plan for any new product.</a:t>
            </a:r>
          </a:p>
        </p:txBody>
      </p:sp>
    </p:spTree>
    <p:extLst>
      <p:ext uri="{BB962C8B-B14F-4D97-AF65-F5344CB8AC3E}">
        <p14:creationId xmlns:p14="http://schemas.microsoft.com/office/powerpoint/2010/main" val="137308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Business Model</a:t>
            </a:r>
          </a:p>
        </p:txBody>
      </p:sp>
      <p:sp>
        <p:nvSpPr>
          <p:cNvPr id="18" name="Text Placeholder 2">
            <a:extLst>
              <a:ext uri="{FF2B5EF4-FFF2-40B4-BE49-F238E27FC236}">
                <a16:creationId xmlns:a16="http://schemas.microsoft.com/office/drawing/2014/main" id="{2D2B1776-6360-E4F3-E2E5-5944EC1A5E30}"/>
              </a:ext>
            </a:extLst>
          </p:cNvPr>
          <p:cNvSpPr>
            <a:spLocks noGrp="1"/>
          </p:cNvSpPr>
          <p:nvPr>
            <p:ph type="body" sz="quarter" idx="11"/>
          </p:nvPr>
        </p:nvSpPr>
        <p:spPr>
          <a:xfrm>
            <a:off x="1690255" y="942110"/>
            <a:ext cx="10120385" cy="5084618"/>
          </a:xfrm>
        </p:spPr>
        <p:txBody>
          <a:bodyPr/>
          <a:lstStyle/>
          <a:p>
            <a:pPr algn="ctr"/>
            <a:endParaRPr lang="en-US" sz="2000" i="1" dirty="0">
              <a:solidFill>
                <a:schemeClr val="accent1">
                  <a:lumMod val="50000"/>
                </a:schemeClr>
              </a:solidFill>
            </a:endParaRPr>
          </a:p>
          <a:p>
            <a:r>
              <a:rPr lang="en-US" sz="1600" i="1" dirty="0">
                <a:solidFill>
                  <a:schemeClr val="accent1">
                    <a:lumMod val="50000"/>
                  </a:schemeClr>
                </a:solidFill>
              </a:rPr>
              <a:t>How are you going to make money and what are your unit costs?</a:t>
            </a:r>
          </a:p>
          <a:p>
            <a:r>
              <a:rPr lang="en-US" sz="1600" i="1" dirty="0">
                <a:solidFill>
                  <a:schemeClr val="accent1">
                    <a:lumMod val="50000"/>
                  </a:schemeClr>
                </a:solidFill>
              </a:rPr>
              <a:t>Describe your high-level business model here and talk about the customer segments you’ll be targeting. </a:t>
            </a:r>
          </a:p>
          <a:p>
            <a:r>
              <a:rPr lang="en-US" sz="1600" i="1" dirty="0">
                <a:solidFill>
                  <a:schemeClr val="accent1">
                    <a:lumMod val="50000"/>
                  </a:schemeClr>
                </a:solidFill>
              </a:rPr>
              <a:t>How willing are your customers to pay, and what pricing tiers will you offer? </a:t>
            </a:r>
          </a:p>
        </p:txBody>
      </p:sp>
    </p:spTree>
    <p:extLst>
      <p:ext uri="{BB962C8B-B14F-4D97-AF65-F5344CB8AC3E}">
        <p14:creationId xmlns:p14="http://schemas.microsoft.com/office/powerpoint/2010/main" val="339953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Unique Selling point(s) (USP)</a:t>
            </a:r>
          </a:p>
        </p:txBody>
      </p:sp>
      <p:sp>
        <p:nvSpPr>
          <p:cNvPr id="12" name="Text Placeholder 2">
            <a:extLst>
              <a:ext uri="{FF2B5EF4-FFF2-40B4-BE49-F238E27FC236}">
                <a16:creationId xmlns:a16="http://schemas.microsoft.com/office/drawing/2014/main" id="{99FEF8B5-5126-9E42-8DB0-1F161A86A10A}"/>
              </a:ext>
            </a:extLst>
          </p:cNvPr>
          <p:cNvSpPr>
            <a:spLocks noGrp="1"/>
          </p:cNvSpPr>
          <p:nvPr>
            <p:ph type="body" sz="quarter" idx="11"/>
          </p:nvPr>
        </p:nvSpPr>
        <p:spPr>
          <a:xfrm>
            <a:off x="1690255" y="942110"/>
            <a:ext cx="10120385" cy="5084618"/>
          </a:xfrm>
        </p:spPr>
        <p:txBody>
          <a:bodyPr/>
          <a:lstStyle/>
          <a:p>
            <a:endParaRPr lang="en-US" i="1" dirty="0">
              <a:solidFill>
                <a:schemeClr val="accent1">
                  <a:lumMod val="50000"/>
                </a:schemeClr>
              </a:solidFill>
            </a:endParaRPr>
          </a:p>
          <a:p>
            <a:r>
              <a:rPr lang="en-US" sz="1600" i="1" dirty="0">
                <a:solidFill>
                  <a:schemeClr val="accent1">
                    <a:lumMod val="50000"/>
                  </a:schemeClr>
                </a:solidFill>
              </a:rPr>
              <a:t>What differentiates you from the market?</a:t>
            </a:r>
          </a:p>
          <a:p>
            <a:r>
              <a:rPr lang="en-US" sz="1600" i="1" dirty="0">
                <a:solidFill>
                  <a:schemeClr val="accent1">
                    <a:lumMod val="50000"/>
                  </a:schemeClr>
                </a:solidFill>
              </a:rPr>
              <a:t>Why is your product/solution better than competitors?</a:t>
            </a:r>
          </a:p>
          <a:p>
            <a:endParaRPr lang="en-US" sz="1600" i="1" dirty="0">
              <a:solidFill>
                <a:schemeClr val="accent1">
                  <a:lumMod val="50000"/>
                </a:schemeClr>
              </a:solidFill>
            </a:endParaRPr>
          </a:p>
        </p:txBody>
      </p:sp>
      <p:sp>
        <p:nvSpPr>
          <p:cNvPr id="3" name="Rectangle 2">
            <a:extLst>
              <a:ext uri="{FF2B5EF4-FFF2-40B4-BE49-F238E27FC236}">
                <a16:creationId xmlns:a16="http://schemas.microsoft.com/office/drawing/2014/main" id="{9DA4B615-A7C2-D486-369E-B8ED4087EBCD}"/>
              </a:ext>
            </a:extLst>
          </p:cNvPr>
          <p:cNvSpPr/>
          <p:nvPr/>
        </p:nvSpPr>
        <p:spPr>
          <a:xfrm>
            <a:off x="7854978" y="3311890"/>
            <a:ext cx="2578308" cy="1006781"/>
          </a:xfrm>
          <a:prstGeom prst="rect">
            <a:avLst/>
          </a:prstGeom>
          <a:solidFill>
            <a:srgbClr val="97B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chemeClr val="tx1"/>
                </a:solidFill>
                <a:latin typeface="Calibri" panose="020F0502020204030204"/>
              </a:rPr>
              <a:t>Price</a:t>
            </a:r>
          </a:p>
        </p:txBody>
      </p:sp>
      <p:sp>
        <p:nvSpPr>
          <p:cNvPr id="4" name="Rectangle 3">
            <a:extLst>
              <a:ext uri="{FF2B5EF4-FFF2-40B4-BE49-F238E27FC236}">
                <a16:creationId xmlns:a16="http://schemas.microsoft.com/office/drawing/2014/main" id="{7DD47BAA-91BF-4B0F-12CE-416409AA1A05}"/>
              </a:ext>
            </a:extLst>
          </p:cNvPr>
          <p:cNvSpPr/>
          <p:nvPr/>
        </p:nvSpPr>
        <p:spPr>
          <a:xfrm>
            <a:off x="2073606" y="3311890"/>
            <a:ext cx="2578152" cy="1006781"/>
          </a:xfrm>
          <a:prstGeom prst="rect">
            <a:avLst/>
          </a:prstGeom>
          <a:solidFill>
            <a:srgbClr val="134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rPr>
              <a:t>Scalability</a:t>
            </a:r>
            <a:r>
              <a:rPr lang="en-US" dirty="0">
                <a:solidFill>
                  <a:schemeClr val="bg1"/>
                </a:solidFill>
              </a:rPr>
              <a:t>: One solution for all applications.</a:t>
            </a:r>
            <a:endParaRPr lang="en-US" b="1" dirty="0">
              <a:solidFill>
                <a:schemeClr val="bg1"/>
              </a:solidFill>
            </a:endParaRPr>
          </a:p>
        </p:txBody>
      </p:sp>
      <p:sp>
        <p:nvSpPr>
          <p:cNvPr id="5" name="Rectangle 4">
            <a:extLst>
              <a:ext uri="{FF2B5EF4-FFF2-40B4-BE49-F238E27FC236}">
                <a16:creationId xmlns:a16="http://schemas.microsoft.com/office/drawing/2014/main" id="{3D5F42BE-8FF9-4C8F-306B-A4A7931747C0}"/>
              </a:ext>
            </a:extLst>
          </p:cNvPr>
          <p:cNvSpPr/>
          <p:nvPr/>
        </p:nvSpPr>
        <p:spPr>
          <a:xfrm>
            <a:off x="4964214" y="3311890"/>
            <a:ext cx="2578308" cy="1002022"/>
          </a:xfrm>
          <a:prstGeom prst="rect">
            <a:avLst/>
          </a:prstGeom>
          <a:solidFill>
            <a:srgbClr val="60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tx1"/>
                </a:solidFill>
              </a:rPr>
              <a:t>Reliability: </a:t>
            </a:r>
            <a:r>
              <a:rPr lang="en-US" dirty="0">
                <a:solidFill>
                  <a:schemeClr val="tx1"/>
                </a:solidFill>
              </a:rPr>
              <a:t>100% in-house development</a:t>
            </a:r>
            <a:endParaRPr lang="en-US" sz="1800" b="1" dirty="0">
              <a:solidFill>
                <a:schemeClr val="tx1"/>
              </a:solidFill>
            </a:endParaRPr>
          </a:p>
        </p:txBody>
      </p:sp>
      <p:sp>
        <p:nvSpPr>
          <p:cNvPr id="6" name="TextBox 5">
            <a:extLst>
              <a:ext uri="{FF2B5EF4-FFF2-40B4-BE49-F238E27FC236}">
                <a16:creationId xmlns:a16="http://schemas.microsoft.com/office/drawing/2014/main" id="{2075D80B-D36D-8822-0AB1-E8F6C37CBBDF}"/>
              </a:ext>
            </a:extLst>
          </p:cNvPr>
          <p:cNvSpPr txBox="1"/>
          <p:nvPr/>
        </p:nvSpPr>
        <p:spPr>
          <a:xfrm>
            <a:off x="7925873" y="4496479"/>
            <a:ext cx="2436518" cy="1077218"/>
          </a:xfrm>
          <a:prstGeom prst="rect">
            <a:avLst/>
          </a:prstGeom>
          <a:noFill/>
        </p:spPr>
        <p:txBody>
          <a:bodyPr wrap="square">
            <a:spAutoFit/>
          </a:bodyPr>
          <a:lstStyle/>
          <a:p>
            <a:pPr marL="285750" indent="-285750">
              <a:buFont typeface="Wingdings" panose="05000000000000000000" pitchFamily="2" charset="2"/>
              <a:buChar char="§"/>
              <a:defRPr/>
            </a:pPr>
            <a:r>
              <a:rPr kumimoji="0" lang="en-US" sz="1600" b="0" i="0" u="none" strike="noStrike" kern="1200" cap="none" spc="0" normalizeH="0" baseline="0" noProof="0" dirty="0">
                <a:ln>
                  <a:noFill/>
                </a:ln>
                <a:effectLst/>
                <a:uLnTx/>
                <a:uFillTx/>
                <a:latin typeface="Calibri" panose="020F0502020204030204"/>
                <a:ea typeface="+mn-ea"/>
                <a:cs typeface="+mn-cs"/>
              </a:rPr>
              <a:t>Low installation &amp; maintenance cost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Calibri" panose="020F0502020204030204"/>
                <a:ea typeface="+mn-ea"/>
                <a:cs typeface="+mn-cs"/>
              </a:rPr>
              <a:t>Low scalability cost</a:t>
            </a:r>
            <a:endParaRPr kumimoji="0" lang="el-GR" sz="1600" b="0" i="0" u="none" strike="noStrike" kern="1200" cap="none" spc="0" normalizeH="0" baseline="0" noProof="0" dirty="0">
              <a:ln>
                <a:noFill/>
              </a:ln>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1" dirty="0">
                <a:latin typeface="Calibri" panose="020F0502020204030204"/>
              </a:rPr>
              <a:t>No hidden costs</a:t>
            </a:r>
            <a:endParaRPr kumimoji="0" lang="en-US" sz="1600" b="1"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6F442A9-552B-432F-AC7E-7BC8AA8F61B0}"/>
              </a:ext>
            </a:extLst>
          </p:cNvPr>
          <p:cNvSpPr txBox="1"/>
          <p:nvPr/>
        </p:nvSpPr>
        <p:spPr>
          <a:xfrm>
            <a:off x="4982279" y="4496479"/>
            <a:ext cx="2690892" cy="1323439"/>
          </a:xfrm>
          <a:prstGeom prst="rect">
            <a:avLst/>
          </a:prstGeom>
          <a:noFill/>
        </p:spPr>
        <p:txBody>
          <a:bodyPr wrap="square">
            <a:spAutoFit/>
          </a:bodyPr>
          <a:lstStyle/>
          <a:p>
            <a:pPr marL="285750" indent="-285750" algn="just">
              <a:buFont typeface="Wingdings" panose="05000000000000000000" pitchFamily="2" charset="2"/>
              <a:buChar char="§"/>
            </a:pPr>
            <a:r>
              <a:rPr lang="en-US" sz="1600" b="1" i="0" dirty="0">
                <a:effectLst/>
              </a:rPr>
              <a:t>No dependency</a:t>
            </a:r>
            <a:r>
              <a:rPr lang="en-US" sz="1600" b="0" i="0" dirty="0">
                <a:effectLst/>
              </a:rPr>
              <a:t> on third party products for data processing.</a:t>
            </a:r>
          </a:p>
          <a:p>
            <a:pPr marL="285750" indent="-285750" algn="just">
              <a:buFont typeface="Wingdings" panose="05000000000000000000" pitchFamily="2" charset="2"/>
              <a:buChar char="§"/>
            </a:pPr>
            <a:r>
              <a:rPr lang="en-US" sz="1600" b="1" i="0" dirty="0">
                <a:effectLst/>
              </a:rPr>
              <a:t>Continuous</a:t>
            </a:r>
            <a:r>
              <a:rPr lang="en-US" sz="1600" b="0" i="0" dirty="0">
                <a:effectLst/>
              </a:rPr>
              <a:t> operation based on the edge.</a:t>
            </a:r>
          </a:p>
        </p:txBody>
      </p:sp>
      <p:sp>
        <p:nvSpPr>
          <p:cNvPr id="8" name="TextBox 7">
            <a:extLst>
              <a:ext uri="{FF2B5EF4-FFF2-40B4-BE49-F238E27FC236}">
                <a16:creationId xmlns:a16="http://schemas.microsoft.com/office/drawing/2014/main" id="{8CA475BC-C828-77D4-26B9-B0D268ABAC56}"/>
              </a:ext>
            </a:extLst>
          </p:cNvPr>
          <p:cNvSpPr txBox="1"/>
          <p:nvPr/>
        </p:nvSpPr>
        <p:spPr>
          <a:xfrm>
            <a:off x="2073606" y="4496479"/>
            <a:ext cx="2655970" cy="1077218"/>
          </a:xfrm>
          <a:prstGeom prst="rect">
            <a:avLst/>
          </a:prstGeom>
          <a:noFill/>
        </p:spPr>
        <p:txBody>
          <a:bodyPr wrap="square">
            <a:spAutoFit/>
          </a:bodyPr>
          <a:lstStyle/>
          <a:p>
            <a:pPr marL="285750" indent="-285750" algn="just">
              <a:buFont typeface="Wingdings" panose="05000000000000000000" pitchFamily="2" charset="2"/>
              <a:buChar char="§"/>
            </a:pPr>
            <a:r>
              <a:rPr lang="en-US" sz="1600" b="0" i="0" dirty="0">
                <a:effectLst/>
              </a:rPr>
              <a:t>The </a:t>
            </a:r>
            <a:r>
              <a:rPr lang="en-US" sz="1600" b="1" i="0" dirty="0">
                <a:effectLst/>
              </a:rPr>
              <a:t>modular</a:t>
            </a:r>
            <a:r>
              <a:rPr lang="en-US" sz="1600" b="0" i="0" dirty="0">
                <a:effectLst/>
              </a:rPr>
              <a:t> structure of the HW &amp; SW allows scalability for any future digital need.</a:t>
            </a:r>
          </a:p>
        </p:txBody>
      </p:sp>
    </p:spTree>
    <p:extLst>
      <p:ext uri="{BB962C8B-B14F-4D97-AF65-F5344CB8AC3E}">
        <p14:creationId xmlns:p14="http://schemas.microsoft.com/office/powerpoint/2010/main" val="105465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6812B-61AE-F7D4-F084-6C2FF240F157}"/>
              </a:ext>
            </a:extLst>
          </p:cNvPr>
          <p:cNvSpPr>
            <a:spLocks noGrp="1"/>
          </p:cNvSpPr>
          <p:nvPr>
            <p:ph type="body" sz="quarter" idx="10"/>
          </p:nvPr>
        </p:nvSpPr>
        <p:spPr/>
        <p:txBody>
          <a:bodyPr/>
          <a:lstStyle/>
          <a:p>
            <a:r>
              <a:rPr lang="en-US" dirty="0"/>
              <a:t>Competition Analysis</a:t>
            </a:r>
          </a:p>
        </p:txBody>
      </p:sp>
      <p:sp>
        <p:nvSpPr>
          <p:cNvPr id="4" name="Rectangle 3">
            <a:extLst>
              <a:ext uri="{FF2B5EF4-FFF2-40B4-BE49-F238E27FC236}">
                <a16:creationId xmlns:a16="http://schemas.microsoft.com/office/drawing/2014/main" id="{A957CFC5-45F9-E6D3-F5BF-7291E903216F}"/>
              </a:ext>
            </a:extLst>
          </p:cNvPr>
          <p:cNvSpPr/>
          <p:nvPr/>
        </p:nvSpPr>
        <p:spPr>
          <a:xfrm>
            <a:off x="1524000" y="1130385"/>
            <a:ext cx="10465428" cy="1323439"/>
          </a:xfrm>
          <a:prstGeom prst="rect">
            <a:avLst/>
          </a:prstGeom>
          <a:noFill/>
        </p:spPr>
        <p:txBody>
          <a:bodyPr wrap="square">
            <a:spAutoFit/>
          </a:bodyPr>
          <a:lstStyle/>
          <a:p>
            <a:endParaRPr lang="en-US" sz="1600" i="1" dirty="0">
              <a:solidFill>
                <a:schemeClr val="accent1">
                  <a:lumMod val="50000"/>
                </a:schemeClr>
              </a:solidFill>
              <a:latin typeface="Tahoma "/>
            </a:endParaRPr>
          </a:p>
          <a:p>
            <a:r>
              <a:rPr lang="en-US" sz="1600" i="1" dirty="0">
                <a:solidFill>
                  <a:schemeClr val="accent1">
                    <a:lumMod val="50000"/>
                  </a:schemeClr>
                </a:solidFill>
                <a:latin typeface="Tahoma "/>
              </a:rPr>
              <a:t>Competitive Advantages </a:t>
            </a:r>
          </a:p>
          <a:p>
            <a:r>
              <a:rPr lang="en-US" sz="1600" i="1" dirty="0">
                <a:solidFill>
                  <a:schemeClr val="accent1">
                    <a:lumMod val="50000"/>
                  </a:schemeClr>
                </a:solidFill>
                <a:latin typeface="Tahoma "/>
              </a:rPr>
              <a:t>Show investors that you know the competitive landscape well and explain how (and why) you’ll be able to become a market leader. </a:t>
            </a:r>
          </a:p>
          <a:p>
            <a:endParaRPr lang="en-US" sz="1600" i="1" dirty="0">
              <a:solidFill>
                <a:schemeClr val="accent1">
                  <a:lumMod val="50000"/>
                </a:schemeClr>
              </a:solidFill>
              <a:latin typeface="Tahoma "/>
            </a:endParaRPr>
          </a:p>
        </p:txBody>
      </p:sp>
      <p:cxnSp>
        <p:nvCxnSpPr>
          <p:cNvPr id="5" name="Shape 468">
            <a:extLst>
              <a:ext uri="{FF2B5EF4-FFF2-40B4-BE49-F238E27FC236}">
                <a16:creationId xmlns:a16="http://schemas.microsoft.com/office/drawing/2014/main" id="{B6BC24BE-8802-54DC-1C48-3CAE9957C335}"/>
              </a:ext>
            </a:extLst>
          </p:cNvPr>
          <p:cNvCxnSpPr>
            <a:cxnSpLocks/>
          </p:cNvCxnSpPr>
          <p:nvPr/>
        </p:nvCxnSpPr>
        <p:spPr>
          <a:xfrm>
            <a:off x="6486827" y="3132498"/>
            <a:ext cx="0" cy="2293117"/>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6" name="Shape 469">
            <a:extLst>
              <a:ext uri="{FF2B5EF4-FFF2-40B4-BE49-F238E27FC236}">
                <a16:creationId xmlns:a16="http://schemas.microsoft.com/office/drawing/2014/main" id="{EC5A4822-CE6D-53CA-8D0C-CBB12096EC54}"/>
              </a:ext>
            </a:extLst>
          </p:cNvPr>
          <p:cNvCxnSpPr>
            <a:cxnSpLocks/>
          </p:cNvCxnSpPr>
          <p:nvPr/>
        </p:nvCxnSpPr>
        <p:spPr>
          <a:xfrm>
            <a:off x="4911840" y="4238673"/>
            <a:ext cx="3186546" cy="353"/>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7" name="Shape 470">
            <a:extLst>
              <a:ext uri="{FF2B5EF4-FFF2-40B4-BE49-F238E27FC236}">
                <a16:creationId xmlns:a16="http://schemas.microsoft.com/office/drawing/2014/main" id="{BB527B93-08E4-2088-6AD3-73B68C6C0C17}"/>
              </a:ext>
            </a:extLst>
          </p:cNvPr>
          <p:cNvSpPr txBox="1"/>
          <p:nvPr/>
        </p:nvSpPr>
        <p:spPr>
          <a:xfrm>
            <a:off x="5698659" y="2668936"/>
            <a:ext cx="1539020" cy="383149"/>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US" sz="1000" dirty="0">
                <a:latin typeface="PT Sans" charset="-52"/>
                <a:ea typeface="PT Sans" charset="-52"/>
                <a:cs typeface="PT Sans" charset="-52"/>
                <a:sym typeface="Helvetica Neue"/>
              </a:rPr>
              <a:t>EASY TO USE</a:t>
            </a:r>
            <a:endParaRPr lang="en" sz="1000" dirty="0">
              <a:latin typeface="PT Sans" charset="-52"/>
              <a:ea typeface="PT Sans" charset="-52"/>
              <a:cs typeface="PT Sans" charset="-52"/>
              <a:sym typeface="Helvetica Neue"/>
            </a:endParaRPr>
          </a:p>
        </p:txBody>
      </p:sp>
      <p:sp>
        <p:nvSpPr>
          <p:cNvPr id="8" name="Shape 476">
            <a:extLst>
              <a:ext uri="{FF2B5EF4-FFF2-40B4-BE49-F238E27FC236}">
                <a16:creationId xmlns:a16="http://schemas.microsoft.com/office/drawing/2014/main" id="{D6E633BA-FB9E-D9E3-EE46-1DC85BCD1CC6}"/>
              </a:ext>
            </a:extLst>
          </p:cNvPr>
          <p:cNvSpPr txBox="1"/>
          <p:nvPr/>
        </p:nvSpPr>
        <p:spPr>
          <a:xfrm>
            <a:off x="8224271" y="4056464"/>
            <a:ext cx="1253686" cy="364417"/>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US" sz="1000" dirty="0">
                <a:latin typeface="PT Sans" charset="-52"/>
                <a:ea typeface="PT Sans" charset="-52"/>
                <a:cs typeface="PT Sans" charset="-52"/>
                <a:sym typeface="Helvetica Neue"/>
              </a:rPr>
              <a:t>AFFORDABLE</a:t>
            </a:r>
            <a:endParaRPr lang="en" sz="1000" dirty="0">
              <a:latin typeface="PT Sans" charset="-52"/>
              <a:ea typeface="PT Sans" charset="-52"/>
              <a:cs typeface="PT Sans" charset="-52"/>
              <a:sym typeface="Helvetica Neue"/>
            </a:endParaRPr>
          </a:p>
        </p:txBody>
      </p:sp>
      <p:sp>
        <p:nvSpPr>
          <p:cNvPr id="13" name="Shape 470">
            <a:extLst>
              <a:ext uri="{FF2B5EF4-FFF2-40B4-BE49-F238E27FC236}">
                <a16:creationId xmlns:a16="http://schemas.microsoft.com/office/drawing/2014/main" id="{9A1AE05E-F11F-61BD-6197-6ECE9451B615}"/>
              </a:ext>
            </a:extLst>
          </p:cNvPr>
          <p:cNvSpPr txBox="1"/>
          <p:nvPr/>
        </p:nvSpPr>
        <p:spPr>
          <a:xfrm>
            <a:off x="5698659" y="5444186"/>
            <a:ext cx="1663439" cy="383149"/>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AU" sz="1000" dirty="0">
                <a:latin typeface="PT Sans" charset="-52"/>
                <a:ea typeface="PT Sans" charset="-52"/>
                <a:cs typeface="PT Sans" charset="-52"/>
                <a:sym typeface="Helvetica Neue"/>
              </a:rPr>
              <a:t>DIFFICULT TO USE </a:t>
            </a:r>
            <a:endParaRPr lang="en" sz="1000" dirty="0">
              <a:latin typeface="PT Sans" charset="-52"/>
              <a:ea typeface="PT Sans" charset="-52"/>
              <a:cs typeface="PT Sans" charset="-52"/>
              <a:sym typeface="Helvetica Neue"/>
            </a:endParaRPr>
          </a:p>
        </p:txBody>
      </p:sp>
      <p:sp>
        <p:nvSpPr>
          <p:cNvPr id="14" name="Shape 476">
            <a:extLst>
              <a:ext uri="{FF2B5EF4-FFF2-40B4-BE49-F238E27FC236}">
                <a16:creationId xmlns:a16="http://schemas.microsoft.com/office/drawing/2014/main" id="{86EF710B-3979-2CF3-AE3E-874A49D2B81E}"/>
              </a:ext>
            </a:extLst>
          </p:cNvPr>
          <p:cNvSpPr txBox="1"/>
          <p:nvPr/>
        </p:nvSpPr>
        <p:spPr>
          <a:xfrm>
            <a:off x="3762943" y="4056817"/>
            <a:ext cx="1112326" cy="364417"/>
          </a:xfrm>
          <a:prstGeom prst="rect">
            <a:avLst/>
          </a:prstGeom>
          <a:solidFill>
            <a:srgbClr val="6DA5D8"/>
          </a:solidFill>
          <a:ln>
            <a:noFill/>
          </a:ln>
        </p:spPr>
        <p:txBody>
          <a:bodyPr lIns="121900" tIns="60933" rIns="121900" bIns="60933" anchor="ctr" anchorCtr="0">
            <a:noAutofit/>
          </a:bodyPr>
          <a:lstStyle/>
          <a:p>
            <a:pPr algn="ctr">
              <a:buClr>
                <a:srgbClr val="595959"/>
              </a:buClr>
              <a:buSzPct val="25000"/>
            </a:pPr>
            <a:r>
              <a:rPr lang="en-US" sz="1000" dirty="0">
                <a:latin typeface="PT Sans" charset="-52"/>
                <a:ea typeface="PT Sans" charset="-52"/>
                <a:cs typeface="PT Sans" charset="-52"/>
                <a:sym typeface="Helvetica Neue"/>
              </a:rPr>
              <a:t>EXPENSIVE</a:t>
            </a:r>
            <a:endParaRPr lang="en" sz="1000" dirty="0">
              <a:latin typeface="PT Sans" charset="-52"/>
              <a:ea typeface="PT Sans" charset="-52"/>
              <a:cs typeface="PT Sans" charset="-52"/>
              <a:sym typeface="Helvetica Neue"/>
            </a:endParaRPr>
          </a:p>
        </p:txBody>
      </p:sp>
      <p:pic>
        <p:nvPicPr>
          <p:cNvPr id="15" name="Picture 14" descr="Graphical user interface, application&#10;&#10;Description automatically generated">
            <a:extLst>
              <a:ext uri="{FF2B5EF4-FFF2-40B4-BE49-F238E27FC236}">
                <a16:creationId xmlns:a16="http://schemas.microsoft.com/office/drawing/2014/main" id="{C33755A8-70C4-65AE-8E62-9E1D13BFA4D9}"/>
              </a:ext>
            </a:extLst>
          </p:cNvPr>
          <p:cNvPicPr>
            <a:picLocks noChangeAspect="1"/>
          </p:cNvPicPr>
          <p:nvPr/>
        </p:nvPicPr>
        <p:blipFill rotWithShape="1">
          <a:blip r:embed="rId3">
            <a:extLst>
              <a:ext uri="{28A0092B-C50C-407E-A947-70E740481C1C}">
                <a14:useLocalDpi xmlns:a14="http://schemas.microsoft.com/office/drawing/2010/main" val="0"/>
              </a:ext>
            </a:extLst>
          </a:blip>
          <a:srcRect t="30757" b="34621"/>
          <a:stretch/>
        </p:blipFill>
        <p:spPr>
          <a:xfrm>
            <a:off x="7103573" y="3472889"/>
            <a:ext cx="890115" cy="308174"/>
          </a:xfrm>
          <a:prstGeom prst="rect">
            <a:avLst/>
          </a:prstGeom>
        </p:spPr>
      </p:pic>
      <p:sp>
        <p:nvSpPr>
          <p:cNvPr id="22" name="TextBox 21">
            <a:extLst>
              <a:ext uri="{FF2B5EF4-FFF2-40B4-BE49-F238E27FC236}">
                <a16:creationId xmlns:a16="http://schemas.microsoft.com/office/drawing/2014/main" id="{AE4D0411-E3CF-3124-5CA6-35A00B2A3059}"/>
              </a:ext>
            </a:extLst>
          </p:cNvPr>
          <p:cNvSpPr txBox="1"/>
          <p:nvPr/>
        </p:nvSpPr>
        <p:spPr>
          <a:xfrm>
            <a:off x="5105803" y="3454574"/>
            <a:ext cx="914399" cy="253916"/>
          </a:xfrm>
          <a:prstGeom prst="rect">
            <a:avLst/>
          </a:prstGeom>
          <a:noFill/>
        </p:spPr>
        <p:txBody>
          <a:bodyPr wrap="square" rtlCol="0">
            <a:spAutoFit/>
          </a:bodyPr>
          <a:lstStyle/>
          <a:p>
            <a:r>
              <a:rPr lang="en-US" sz="1050" dirty="0"/>
              <a:t>Competitor 1 </a:t>
            </a:r>
          </a:p>
        </p:txBody>
      </p:sp>
      <p:sp>
        <p:nvSpPr>
          <p:cNvPr id="23" name="TextBox 22">
            <a:extLst>
              <a:ext uri="{FF2B5EF4-FFF2-40B4-BE49-F238E27FC236}">
                <a16:creationId xmlns:a16="http://schemas.microsoft.com/office/drawing/2014/main" id="{BE43C97A-1C67-3071-A85D-D4E95211D669}"/>
              </a:ext>
            </a:extLst>
          </p:cNvPr>
          <p:cNvSpPr txBox="1"/>
          <p:nvPr/>
        </p:nvSpPr>
        <p:spPr>
          <a:xfrm>
            <a:off x="5105803" y="4719946"/>
            <a:ext cx="914399" cy="253916"/>
          </a:xfrm>
          <a:prstGeom prst="rect">
            <a:avLst/>
          </a:prstGeom>
          <a:noFill/>
        </p:spPr>
        <p:txBody>
          <a:bodyPr wrap="square" rtlCol="0">
            <a:spAutoFit/>
          </a:bodyPr>
          <a:lstStyle/>
          <a:p>
            <a:r>
              <a:rPr lang="en-US" sz="1050" dirty="0"/>
              <a:t>Competitor 2 </a:t>
            </a:r>
          </a:p>
        </p:txBody>
      </p:sp>
      <p:sp>
        <p:nvSpPr>
          <p:cNvPr id="24" name="TextBox 23">
            <a:extLst>
              <a:ext uri="{FF2B5EF4-FFF2-40B4-BE49-F238E27FC236}">
                <a16:creationId xmlns:a16="http://schemas.microsoft.com/office/drawing/2014/main" id="{8E8F7C8C-9BAF-D7A1-9EF5-6C1E2F7796D5}"/>
              </a:ext>
            </a:extLst>
          </p:cNvPr>
          <p:cNvSpPr txBox="1"/>
          <p:nvPr/>
        </p:nvSpPr>
        <p:spPr>
          <a:xfrm>
            <a:off x="7103573" y="4719946"/>
            <a:ext cx="914399" cy="253916"/>
          </a:xfrm>
          <a:prstGeom prst="rect">
            <a:avLst/>
          </a:prstGeom>
          <a:noFill/>
        </p:spPr>
        <p:txBody>
          <a:bodyPr wrap="square" rtlCol="0">
            <a:spAutoFit/>
          </a:bodyPr>
          <a:lstStyle/>
          <a:p>
            <a:r>
              <a:rPr lang="en-US" sz="1050" dirty="0"/>
              <a:t>Competitor 3 </a:t>
            </a:r>
          </a:p>
        </p:txBody>
      </p:sp>
    </p:spTree>
    <p:extLst>
      <p:ext uri="{BB962C8B-B14F-4D97-AF65-F5344CB8AC3E}">
        <p14:creationId xmlns:p14="http://schemas.microsoft.com/office/powerpoint/2010/main" val="181595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BF9F7-CDDA-B147-BD41-82386F524F34}"/>
              </a:ext>
            </a:extLst>
          </p:cNvPr>
          <p:cNvSpPr>
            <a:spLocks noGrp="1"/>
          </p:cNvSpPr>
          <p:nvPr>
            <p:ph type="body" sz="quarter" idx="10"/>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980C9C0D-730E-A6CE-ECD5-ECB3E0FB07F4}"/>
              </a:ext>
            </a:extLst>
          </p:cNvPr>
          <p:cNvSpPr>
            <a:spLocks noGrp="1"/>
          </p:cNvSpPr>
          <p:nvPr>
            <p:ph type="body" sz="quarter" idx="11"/>
          </p:nvPr>
        </p:nvSpPr>
        <p:spPr/>
        <p:txBody>
          <a:bodyPr/>
          <a:lstStyle/>
          <a:p>
            <a:endParaRPr lang="en-US" sz="1600" dirty="0"/>
          </a:p>
        </p:txBody>
      </p:sp>
    </p:spTree>
    <p:extLst>
      <p:ext uri="{BB962C8B-B14F-4D97-AF65-F5344CB8AC3E}">
        <p14:creationId xmlns:p14="http://schemas.microsoft.com/office/powerpoint/2010/main" val="1681847429"/>
      </p:ext>
    </p:extLst>
  </p:cSld>
  <p:clrMapOvr>
    <a:masterClrMapping/>
  </p:clrMapOvr>
</p:sld>
</file>

<file path=ppt/theme/theme1.xml><?xml version="1.0" encoding="utf-8"?>
<a:theme xmlns:a="http://schemas.openxmlformats.org/drawingml/2006/main" name="Opening slid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st slide / by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BD63FE0B1DE6E4281434E7403A102E9" ma:contentTypeVersion="11" ma:contentTypeDescription="Crear nuevo documento." ma:contentTypeScope="" ma:versionID="fe09faacced288634b9f4c552793145d">
  <xsd:schema xmlns:xsd="http://www.w3.org/2001/XMLSchema" xmlns:xs="http://www.w3.org/2001/XMLSchema" xmlns:p="http://schemas.microsoft.com/office/2006/metadata/properties" xmlns:ns2="76bf00c4-eb47-46e3-b21a-2ab3e49b0921" xmlns:ns3="be631cd5-cfab-484a-9855-32b599f7c39c" targetNamespace="http://schemas.microsoft.com/office/2006/metadata/properties" ma:root="true" ma:fieldsID="eed0ea829046803e5bbd3c67502fac91" ns2:_="" ns3:_="">
    <xsd:import namespace="76bf00c4-eb47-46e3-b21a-2ab3e49b0921"/>
    <xsd:import namespace="be631cd5-cfab-484a-9855-32b599f7c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f00c4-eb47-46e3-b21a-2ab3e49b0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631cd5-cfab-484a-9855-32b599f7c39c"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F9179-1CA1-4292-9CFD-1DB11DD41E03}">
  <ds:schemaRefs>
    <ds:schemaRef ds:uri="http://purl.org/dc/terms/"/>
    <ds:schemaRef ds:uri="be631cd5-cfab-484a-9855-32b599f7c39c"/>
    <ds:schemaRef ds:uri="76bf00c4-eb47-46e3-b21a-2ab3e49b0921"/>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79C40A8-3A5D-4B95-A686-AEC5EE465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f00c4-eb47-46e3-b21a-2ab3e49b0921"/>
    <ds:schemaRef ds:uri="be631cd5-cfab-484a-9855-32b599f7c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ECCC79-B125-4B8A-896C-EEB38FA263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1056</TotalTime>
  <Words>340</Words>
  <Application>Microsoft Macintosh PowerPoint</Application>
  <PresentationFormat>Panorámica</PresentationFormat>
  <Paragraphs>53</Paragraphs>
  <Slides>8</Slides>
  <Notes>3</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8</vt:i4>
      </vt:variant>
    </vt:vector>
  </HeadingPairs>
  <TitlesOfParts>
    <vt:vector size="18" baseType="lpstr">
      <vt:lpstr>Aptos</vt:lpstr>
      <vt:lpstr>Arial</vt:lpstr>
      <vt:lpstr>Calibri</vt:lpstr>
      <vt:lpstr>PT Sans</vt:lpstr>
      <vt:lpstr>Tahoma</vt:lpstr>
      <vt:lpstr>Tahoma </vt:lpstr>
      <vt:lpstr>Wingdings</vt:lpstr>
      <vt:lpstr>Opening slide / title</vt:lpstr>
      <vt:lpstr>2_Content</vt:lpstr>
      <vt:lpstr>Last slide / bye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Piñeiro Collazo</dc:creator>
  <cp:lastModifiedBy>Sonia Piñeiro Collazo</cp:lastModifiedBy>
  <cp:revision>17</cp:revision>
  <dcterms:created xsi:type="dcterms:W3CDTF">2022-06-07T14:01:02Z</dcterms:created>
  <dcterms:modified xsi:type="dcterms:W3CDTF">2026-02-11T12:37:56Z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0x0101000BD63FE0B1DE6E4281434E7403A102E9</vt:lpwstr>
  </property>
</Properties>
</file>